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df" ContentType="application/pd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1007" r:id="rId5"/>
    <p:sldId id="386" r:id="rId6"/>
    <p:sldId id="387" r:id="rId7"/>
    <p:sldId id="435" r:id="rId8"/>
    <p:sldId id="436" r:id="rId9"/>
    <p:sldId id="395" r:id="rId10"/>
    <p:sldId id="437" r:id="rId11"/>
    <p:sldId id="1006" r:id="rId12"/>
    <p:sldId id="1010" r:id="rId13"/>
    <p:sldId id="1011" r:id="rId14"/>
    <p:sldId id="1012" r:id="rId15"/>
    <p:sldId id="1013" r:id="rId16"/>
    <p:sldId id="1014" r:id="rId17"/>
    <p:sldId id="438" r:id="rId18"/>
    <p:sldId id="1009" r:id="rId19"/>
    <p:sldId id="1015" r:id="rId20"/>
    <p:sldId id="261" r:id="rId21"/>
    <p:sldId id="101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71"/>
    <p:restoredTop sz="96327"/>
  </p:normalViewPr>
  <p:slideViewPr>
    <p:cSldViewPr snapToGrid="0">
      <p:cViewPr varScale="1">
        <p:scale>
          <a:sx n="121" d="100"/>
          <a:sy n="121" d="100"/>
        </p:scale>
        <p:origin x="4632" y="4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3.pdf>
</file>

<file path=ppt/media/image130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7CD13-85EE-5D4C-AE52-7B35C5400830}" type="datetimeFigureOut">
              <a:rPr lang="en-US" smtClean="0"/>
              <a:t>2/19/23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F57D33-9F21-1149-845B-C774D1B27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47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848d79d955_0_21:notes"/>
          <p:cNvSpPr txBox="1">
            <a:spLocks noGrp="1"/>
          </p:cNvSpPr>
          <p:nvPr>
            <p:ph type="body" idx="1"/>
          </p:nvPr>
        </p:nvSpPr>
        <p:spPr>
          <a:xfrm>
            <a:off x="701040" y="26833987"/>
            <a:ext cx="5608320" cy="254160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1848d79d95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5322550" y="4233863"/>
            <a:ext cx="37655500" cy="211820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65D23-9ECD-AA5D-59A4-6B492D178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0A3A49-21D9-9AF0-9E54-20544C72CB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9575D-DD1A-BE25-F12D-B7A978CF5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4C5EF-2D19-CDF5-180F-11049C935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CCCE1-0998-9500-E0D0-F4B2CD810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24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A45CF-83E1-A71E-5031-8B1D2E8D8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345586-6F48-1D0A-7F70-9BF6918C6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73A77-9D50-3F10-4290-68187238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1287-CCB6-D1BE-ED27-F20910CC8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EE1B3-74BB-074F-DA73-0F77193E8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453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6A58FB-FFD7-F80A-7006-B3B351E71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E0D3EA-EFA8-9729-5E5F-D4557D509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666BC-7D80-D975-E6DF-A8985293A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0FAA8-1788-BFC5-118F-2ABC58052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6135D-4CED-A4D8-9149-E35567CC1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44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46D69-5DCB-16AA-AE88-852D10BF4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462C7-FEED-9409-0057-D7E7F69D1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2675A-88AA-EB08-C3E6-BD0946884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2664B-1802-EAA4-E28E-658E43B2B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BB857-4904-B00F-D30C-DEACF7ECF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264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6BF78-2182-8891-C7F6-3961A3C52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F286D6-B94E-C8BC-4D0C-B8D7730CBD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6E1CF-2A6F-CB8F-5E2D-D1482B965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5262B-BB24-B983-BDF2-ABCC23328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8CE19-05F0-A457-3809-64E4A36C6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891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CB2D3-B097-6E7C-E197-73E29248F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C1CE4-8897-49BF-0C14-7537C699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53DCEB-0246-CCEA-5522-75A8EAE59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D825D1-EB31-C4A4-B8D5-86EDA8D62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BECF4-1EDD-B2D2-A09C-5559CB8DA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42317-B09B-EFA0-341C-83E1FDD4C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888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038E4-6431-EA42-B35D-152CCADED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00B4D2-2DAB-63D7-9C5D-6E23FDFA35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E090E-C204-9491-2B6E-F3A27EDF5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D2AA63-B318-4655-8021-8482A4335B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E308E6-4D20-CBFA-A6C8-BE431466BB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22BD46-ADE9-730C-8A66-D13378BEC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466EF9-91E6-E3F5-5E9E-ABE3F5E1A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E7C2E6-6F89-57B6-090D-FE88B2362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3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26D37-A232-6B11-3032-EFB065C78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D4F187-489A-E3C7-F595-44B762389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0B0F91-1B96-5BB6-464D-B76AD405F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6C6875-3E8A-4CD3-05FF-8B7653597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63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9BF558-A8E3-0E11-D8A9-BDE80EE00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E78B27-8E77-D02D-C400-292DDEC7B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FE391-A563-8C13-6309-8E56F5EF8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69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F1052-F77E-A951-CB29-8136A00BD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F2E3E-2D38-47F0-269C-572016456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70CF47-B3F9-A0EC-AA9C-9AE056324A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B18D6-06B6-9C12-AF87-F73B60A82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ED6B7-4A3D-9E25-E3F0-A3D86D641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0D40AF-4683-58BD-4B34-EA32DFA8C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35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EF9F6-A803-8C61-0E7A-1AAEACC6F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37B369-86FD-07BC-4244-EEF5ABCB14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71AED4-1020-C15C-9E78-D29796191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D72298-376D-4BD8-D907-0BCEABC4A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B8EBB-67F6-9399-07FE-3498F3EE1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60861-ECC1-A9A3-F1E4-DDBCC0DB5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43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0299D0-D608-82FC-8E6C-B74C0FDDB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938C5-0C73-7F30-3EF1-C80E26544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5887CA-6D59-C79A-8F29-0155781C7B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8D049-A616-AF4E-A4E2-CA34622C334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A21E4-3E65-59E8-E4B2-562DCF7F10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A7C59-AB21-8E6B-15F5-D41DA15AF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61B5D-CDED-EE4E-BDBE-F54246B2F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416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promedmail.org/promed-post/?id=20090113.0142" TargetMode="External"/><Relationship Id="rId4" Type="http://schemas.openxmlformats.org/officeDocument/2006/relationships/hyperlink" Target="https://www.who.int/emergencies/disease-outbreak-news/item/2009_01_14a-en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sp.jhu.edu/2023-jelinek-summer-workshop/" TargetMode="External"/><Relationship Id="rId7" Type="http://schemas.openxmlformats.org/officeDocument/2006/relationships/hyperlink" Target="https://jsalt2023.univ-lemans.fr/en/interpretability-for-spoken-interactions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jsalt2023.univ-lemans.fr/en/automatic-design-of-conversational-models-from-observation-of-human-to-human-conversation.html" TargetMode="External"/><Relationship Id="rId5" Type="http://schemas.openxmlformats.org/officeDocument/2006/relationships/hyperlink" Target="https://jsalt2023.univ-lemans.fr/en/finite-state-methods-with-modern-neural-architectures-for-speech-applications-and-beyond.html" TargetMode="External"/><Relationship Id="rId4" Type="http://schemas.openxmlformats.org/officeDocument/2006/relationships/hyperlink" Target="https://jsalt2023.univ-lemans.fr/en/better-together-text-context.html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ordvec.colorado.edu/papers/Deerwester_1990.pdf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d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1EFA4-A0EE-9EA4-8DD6-FA383FF17D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IR 3.0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FB1782-57A0-56EA-53E6-57258BC5CF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Kenneth Church</a:t>
            </a:r>
          </a:p>
          <a:p>
            <a:r>
              <a:rPr lang="en-US" dirty="0"/>
              <a:t>Feb 21, 2023</a:t>
            </a:r>
          </a:p>
        </p:txBody>
      </p:sp>
    </p:spTree>
    <p:extLst>
      <p:ext uri="{BB962C8B-B14F-4D97-AF65-F5344CB8AC3E}">
        <p14:creationId xmlns:p14="http://schemas.microsoft.com/office/powerpoint/2010/main" val="2537187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56BFF-A680-F000-A494-42A0DFCBF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Embeddings (from multiple perspectives)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C9497B6-F6E3-49F9-0E8A-F0FCEA9F4F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Documents,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can be represented as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𝑣𝑒𝑐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in many ways</a:t>
                </a:r>
              </a:p>
              <a:p>
                <a:pPr lvl="1">
                  <a:buFont typeface="Wingdings" pitchFamily="2" charset="2"/>
                  <a:buChar char="ü"/>
                </a:pPr>
                <a:r>
                  <a:rPr lang="en-US" dirty="0">
                    <a:solidFill>
                      <a:schemeClr val="bg2">
                        <a:lumMod val="50000"/>
                      </a:schemeClr>
                    </a:solidFill>
                  </a:rPr>
                  <a:t>Bag of words (with and without SVD)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BERT (deep net) encoding of first 512-subwords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Node2vec (</a:t>
                </a:r>
                <a:r>
                  <a:rPr lang="en-US" dirty="0" err="1"/>
                  <a:t>ProNE</a:t>
                </a:r>
                <a:r>
                  <a:rPr lang="en-US" dirty="0"/>
                  <a:t>) encoding of citation graph (spectral clustering)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GNNs (graphical neural nets)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BERT (deep net) encoding of citing sentences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𝑠𝑖𝑚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cos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𝑣𝑒𝑐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𝑣𝑒𝑐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Embeddings (vectors) are a convenient representation </a:t>
                </a:r>
              </a:p>
              <a:p>
                <a:pPr lvl="1"/>
                <a:r>
                  <a:rPr lang="en-US" dirty="0"/>
                  <a:t>for computing (many different types of) document similarity</a:t>
                </a:r>
              </a:p>
              <a:p>
                <a:r>
                  <a:rPr lang="en-US" dirty="0"/>
                  <a:t>Convenient: Supports Approximate Nearest Neighbor (ANN) Search</a:t>
                </a:r>
              </a:p>
              <a:p>
                <a:pPr lvl="1"/>
                <a:r>
                  <a:rPr lang="en-US" dirty="0"/>
                  <a:t>ANN problem: input a query (vector); return nearby vectors in database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C9497B6-F6E3-49F9-0E8A-F0FCEA9F4F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3551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FA7BF-03CD-A554-D2C8-A139F617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D721D-ECA1-3FD9-22C4-E75E6DC00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Scale: </a:t>
            </a:r>
            <a:r>
              <a:rPr lang="en-US" dirty="0" err="1"/>
              <a:t>Bellcore</a:t>
            </a:r>
            <a:r>
              <a:rPr lang="en-US" dirty="0"/>
              <a:t> Toy Example </a:t>
            </a:r>
            <a:r>
              <a:rPr lang="en-US" dirty="0">
                <a:sym typeface="Wingdings" pitchFamily="2" charset="2"/>
              </a:rPr>
              <a:t> Semantic Scholar</a:t>
            </a:r>
          </a:p>
          <a:p>
            <a:pPr lvl="1"/>
            <a:r>
              <a:rPr lang="en-US" dirty="0">
                <a:sym typeface="Wingdings" pitchFamily="2" charset="2"/>
              </a:rPr>
              <a:t>200M documents; 2B citations</a:t>
            </a:r>
          </a:p>
          <a:p>
            <a:r>
              <a:rPr lang="en-US" dirty="0">
                <a:sym typeface="Wingdings" pitchFamily="2" charset="2"/>
              </a:rPr>
              <a:t>Map docs and/or citations  Embedding(s)</a:t>
            </a:r>
          </a:p>
          <a:p>
            <a:pPr lvl="1"/>
            <a:r>
              <a:rPr lang="en-US" dirty="0">
                <a:sym typeface="Wingdings" pitchFamily="2" charset="2"/>
              </a:rPr>
              <a:t>Practical Applications for ANN (Approximate Nearest Neighbors)</a:t>
            </a:r>
          </a:p>
          <a:p>
            <a:pPr lvl="2"/>
            <a:r>
              <a:rPr lang="en-US" dirty="0">
                <a:sym typeface="Wingdings" pitchFamily="2" charset="2"/>
              </a:rPr>
              <a:t>Recommender Systems</a:t>
            </a:r>
          </a:p>
          <a:p>
            <a:pPr lvl="2"/>
            <a:r>
              <a:rPr lang="en-US" dirty="0">
                <a:sym typeface="Wingdings" pitchFamily="2" charset="2"/>
              </a:rPr>
              <a:t>Expertise Finding</a:t>
            </a:r>
          </a:p>
          <a:p>
            <a:pPr lvl="2"/>
            <a:r>
              <a:rPr lang="en-US" dirty="0"/>
              <a:t>What should I read?  Cite?</a:t>
            </a:r>
          </a:p>
          <a:p>
            <a:pPr lvl="2"/>
            <a:r>
              <a:rPr lang="en-US" dirty="0"/>
              <a:t>Who should review what? </a:t>
            </a:r>
          </a:p>
          <a:p>
            <a:pPr lvl="3"/>
            <a:r>
              <a:rPr lang="en-US" dirty="0"/>
              <a:t>Conferences would be better if reviewers were as qualified and as target audience</a:t>
            </a:r>
          </a:p>
          <a:p>
            <a:pPr lvl="3"/>
            <a:r>
              <a:rPr lang="en-US" dirty="0"/>
              <a:t>Why are we using grad students to review papers in areas they know nothing about????</a:t>
            </a:r>
          </a:p>
          <a:p>
            <a:pPr lvl="1">
              <a:buFont typeface="Wingdings" pitchFamily="2" charset="2"/>
              <a:buChar char="Ø"/>
            </a:pPr>
            <a:r>
              <a:rPr lang="en-US" b="1" dirty="0"/>
              <a:t>WHO/</a:t>
            </a:r>
            <a:r>
              <a:rPr lang="en-US" b="1" dirty="0" err="1"/>
              <a:t>ProMed</a:t>
            </a:r>
            <a:r>
              <a:rPr lang="en-US" b="1" dirty="0"/>
              <a:t> Application</a:t>
            </a:r>
          </a:p>
          <a:p>
            <a:r>
              <a:rPr lang="en-US" dirty="0"/>
              <a:t>Theoretical Questions</a:t>
            </a:r>
          </a:p>
          <a:p>
            <a:pPr lvl="1"/>
            <a:r>
              <a:rPr lang="en-US" dirty="0"/>
              <a:t>In practice, bigger is better (for deep nets);  Why?</a:t>
            </a:r>
          </a:p>
        </p:txBody>
      </p:sp>
    </p:spTree>
    <p:extLst>
      <p:ext uri="{BB962C8B-B14F-4D97-AF65-F5344CB8AC3E}">
        <p14:creationId xmlns:p14="http://schemas.microsoft.com/office/powerpoint/2010/main" val="930570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6CE32-060F-CD40-1F12-847F8F588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38" y="138906"/>
            <a:ext cx="712241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WHO/</a:t>
            </a:r>
            <a:r>
              <a:rPr lang="en-US" sz="4800" dirty="0" err="1"/>
              <a:t>ProMed</a:t>
            </a:r>
            <a:r>
              <a:rPr lang="en-US" sz="4800" dirty="0"/>
              <a:t> Application</a:t>
            </a:r>
            <a:br>
              <a:rPr lang="en-US" dirty="0">
                <a:sym typeface="Wingdings" pitchFamily="2" charset="2"/>
              </a:rPr>
            </a:br>
            <a:r>
              <a:rPr lang="en-US" sz="3600" dirty="0">
                <a:sym typeface="Wingdings" pitchFamily="2" charset="2"/>
              </a:rPr>
              <a:t>(Is Freeware &gt;&gt; Legit/Official/$$$ ?)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C1C77-9A33-FECD-66C5-39635F69BC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3186" y="1541304"/>
            <a:ext cx="7080113" cy="517779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WHO: </a:t>
            </a:r>
          </a:p>
          <a:p>
            <a:pPr lvl="1"/>
            <a:r>
              <a:rPr lang="en-US" dirty="0"/>
              <a:t>Mandate to issue alerts</a:t>
            </a:r>
          </a:p>
          <a:p>
            <a:pPr lvl="1"/>
            <a:r>
              <a:rPr lang="en-US" dirty="0"/>
              <a:t>There are rumors that</a:t>
            </a:r>
          </a:p>
          <a:p>
            <a:pPr lvl="2"/>
            <a:r>
              <a:rPr lang="en-US" dirty="0"/>
              <a:t>WHO is subject to political pressure</a:t>
            </a:r>
          </a:p>
          <a:p>
            <a:r>
              <a:rPr lang="en-US" dirty="0" err="1"/>
              <a:t>ProMed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Crowd-sourced alternative</a:t>
            </a:r>
          </a:p>
          <a:p>
            <a:pPr lvl="1"/>
            <a:r>
              <a:rPr lang="en-US" dirty="0"/>
              <a:t>Less subject to political pressure</a:t>
            </a:r>
          </a:p>
          <a:p>
            <a:r>
              <a:rPr lang="en-US" dirty="0"/>
              <a:t>Question(s): </a:t>
            </a:r>
          </a:p>
          <a:p>
            <a:pPr lvl="1"/>
            <a:r>
              <a:rPr lang="en-US" dirty="0"/>
              <a:t>Who scoops who?  Credibility?</a:t>
            </a:r>
          </a:p>
          <a:p>
            <a:r>
              <a:rPr lang="en-US" dirty="0"/>
              <a:t>Data (from Sam </a:t>
            </a:r>
            <a:r>
              <a:rPr lang="en-US" dirty="0" err="1"/>
              <a:t>Scarpino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WHO: 3k URLs (102/year since 1996)</a:t>
            </a:r>
          </a:p>
          <a:p>
            <a:pPr lvl="1"/>
            <a:r>
              <a:rPr lang="en-US" dirty="0" err="1"/>
              <a:t>ProMed</a:t>
            </a:r>
            <a:r>
              <a:rPr lang="en-US" dirty="0"/>
              <a:t>:  </a:t>
            </a:r>
            <a:r>
              <a:rPr lang="en-US" dirty="0">
                <a:solidFill>
                  <a:srgbClr val="090909"/>
                </a:solidFill>
                <a:effectLst/>
              </a:rPr>
              <a:t>65k URLs (2384/year since 1996)</a:t>
            </a:r>
          </a:p>
          <a:p>
            <a:r>
              <a:rPr lang="en-US" dirty="0">
                <a:solidFill>
                  <a:srgbClr val="090909"/>
                </a:solidFill>
              </a:rPr>
              <a:t>Method: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</a:rPr>
              <a:t>Map contents of URLs </a:t>
            </a:r>
            <a:r>
              <a:rPr lang="en-US" dirty="0">
                <a:solidFill>
                  <a:srgbClr val="090909"/>
                </a:solidFill>
                <a:effectLst/>
                <a:sym typeface="Wingdings" pitchFamily="2" charset="2"/>
              </a:rPr>
              <a:t> Vectors</a:t>
            </a:r>
          </a:p>
          <a:p>
            <a:pPr lvl="1"/>
            <a:r>
              <a:rPr lang="en-US" dirty="0">
                <a:solidFill>
                  <a:srgbClr val="090909"/>
                </a:solidFill>
                <a:effectLst/>
              </a:rPr>
              <a:t>Find matches with ANN (approximate nearest neighbors)</a:t>
            </a:r>
          </a:p>
        </p:txBody>
      </p:sp>
      <p:pic>
        <p:nvPicPr>
          <p:cNvPr id="6" name="Content Placeholder 5" descr="Text, letter&#10;&#10;Description automatically generated">
            <a:extLst>
              <a:ext uri="{FF2B5EF4-FFF2-40B4-BE49-F238E27FC236}">
                <a16:creationId xmlns:a16="http://schemas.microsoft.com/office/drawing/2014/main" id="{B6D2DC60-B587-4E86-0603-055A5F8A6C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995285" y="166809"/>
            <a:ext cx="3844677" cy="6517995"/>
          </a:xfrm>
        </p:spPr>
      </p:pic>
    </p:spTree>
    <p:extLst>
      <p:ext uri="{BB962C8B-B14F-4D97-AF65-F5344CB8AC3E}">
        <p14:creationId xmlns:p14="http://schemas.microsoft.com/office/powerpoint/2010/main" val="1683659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23421-FB2B-D278-FB53-A889D0CFE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140" y="365125"/>
            <a:ext cx="3382106" cy="3063875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Challenge:</a:t>
            </a:r>
            <a:br>
              <a:rPr lang="en-US" dirty="0"/>
            </a:br>
            <a:r>
              <a:rPr lang="en-US" dirty="0"/>
              <a:t>Hall of Mirrors</a:t>
            </a:r>
            <a:br>
              <a:rPr lang="en-US" dirty="0"/>
            </a:br>
            <a:r>
              <a:rPr lang="en-US" sz="3100" dirty="0"/>
              <a:t>(too many matches)</a:t>
            </a:r>
            <a:br>
              <a:rPr lang="en-US" sz="3100" dirty="0"/>
            </a:br>
            <a:br>
              <a:rPr lang="en-US" sz="3100" dirty="0"/>
            </a:br>
            <a:r>
              <a:rPr lang="en-US" sz="3100" dirty="0"/>
              <a:t>Jan 12: Reuters </a:t>
            </a:r>
            <a:br>
              <a:rPr lang="en-US" sz="3100" dirty="0"/>
            </a:br>
            <a:r>
              <a:rPr lang="en-US" sz="3100" dirty="0"/>
              <a:t>Jan 13: </a:t>
            </a:r>
            <a:r>
              <a:rPr lang="en-US" sz="3100" dirty="0" err="1"/>
              <a:t>ProMED</a:t>
            </a:r>
            <a:br>
              <a:rPr lang="en-US" sz="3100" dirty="0"/>
            </a:br>
            <a:r>
              <a:rPr lang="en-US" sz="3100" dirty="0"/>
              <a:t>Jan 14: WHO</a:t>
            </a:r>
            <a:endParaRPr lang="en-US" dirty="0"/>
          </a:p>
        </p:txBody>
      </p:sp>
      <p:pic>
        <p:nvPicPr>
          <p:cNvPr id="8" name="Content Placeholder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BD4CE64-A06F-6DDC-33B2-055391A8A0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014299" y="172597"/>
            <a:ext cx="4451226" cy="6512805"/>
          </a:xfrm>
        </p:spPr>
      </p:pic>
      <p:pic>
        <p:nvPicPr>
          <p:cNvPr id="6" name="Content Placeholder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0C4EF99-6678-70CD-D45B-751FE81DEA8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504775" y="0"/>
            <a:ext cx="5074088" cy="6781800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18A2B0-E0AA-8A4E-767C-D7EEA3311781}"/>
              </a:ext>
            </a:extLst>
          </p:cNvPr>
          <p:cNvSpPr txBox="1"/>
          <p:nvPr/>
        </p:nvSpPr>
        <p:spPr>
          <a:xfrm>
            <a:off x="70339" y="5988494"/>
            <a:ext cx="3751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4"/>
              </a:rPr>
              <a:t>https://www.who.int/emergencies/disease-outbreak-news/item/2009_01_14a-en</a:t>
            </a:r>
            <a:r>
              <a:rPr lang="en-US" sz="1600" dirty="0"/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1F9B8A-106A-427E-116F-C4E5DD3D61E6}"/>
              </a:ext>
            </a:extLst>
          </p:cNvPr>
          <p:cNvSpPr txBox="1"/>
          <p:nvPr/>
        </p:nvSpPr>
        <p:spPr>
          <a:xfrm>
            <a:off x="57885" y="5403719"/>
            <a:ext cx="3751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5"/>
              </a:rPr>
              <a:t>https://promedmail.org/promed-post/?id=20090113.0142</a:t>
            </a:r>
            <a:r>
              <a:rPr lang="en-US" sz="1600" dirty="0"/>
              <a:t> 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431FF7C-EC23-1927-AD4E-9D3F998220D2}"/>
              </a:ext>
            </a:extLst>
          </p:cNvPr>
          <p:cNvCxnSpPr>
            <a:cxnSpLocks/>
          </p:cNvCxnSpPr>
          <p:nvPr/>
        </p:nvCxnSpPr>
        <p:spPr>
          <a:xfrm>
            <a:off x="2689334" y="2517818"/>
            <a:ext cx="1404205" cy="1354095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81D8857-0F02-4BFB-D9B2-B2990490D80E}"/>
              </a:ext>
            </a:extLst>
          </p:cNvPr>
          <p:cNvCxnSpPr>
            <a:cxnSpLocks/>
          </p:cNvCxnSpPr>
          <p:nvPr/>
        </p:nvCxnSpPr>
        <p:spPr>
          <a:xfrm flipV="1">
            <a:off x="2760772" y="1897062"/>
            <a:ext cx="1332767" cy="10274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A770D45-A786-5BFC-9209-F21D4550A955}"/>
              </a:ext>
            </a:extLst>
          </p:cNvPr>
          <p:cNvCxnSpPr>
            <a:cxnSpLocks/>
          </p:cNvCxnSpPr>
          <p:nvPr/>
        </p:nvCxnSpPr>
        <p:spPr>
          <a:xfrm>
            <a:off x="2355959" y="3319836"/>
            <a:ext cx="5742504" cy="22546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Content Placeholder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79AA214-AF01-4C4E-944E-FE2CAAFDE0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1" t="88867" r="29103"/>
          <a:stretch/>
        </p:blipFill>
        <p:spPr>
          <a:xfrm>
            <a:off x="6379844" y="4536289"/>
            <a:ext cx="5812156" cy="1358601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0FCAFC7-53E3-3090-BD68-DDBE553EF37E}"/>
              </a:ext>
            </a:extLst>
          </p:cNvPr>
          <p:cNvSpPr/>
          <p:nvPr/>
        </p:nvSpPr>
        <p:spPr>
          <a:xfrm>
            <a:off x="4055633" y="5948979"/>
            <a:ext cx="3103581" cy="73642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89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E846A-55A9-D88B-A32B-95B902961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863" y="52361"/>
            <a:ext cx="10515600" cy="1018047"/>
          </a:xfrm>
        </p:spPr>
        <p:txBody>
          <a:bodyPr/>
          <a:lstStyle/>
          <a:p>
            <a:r>
              <a:rPr lang="en-US" dirty="0"/>
              <a:t>URLs about Egypt &amp; Avian Flu</a:t>
            </a:r>
          </a:p>
        </p:txBody>
      </p:sp>
      <p:pic>
        <p:nvPicPr>
          <p:cNvPr id="6" name="Content Placeholder 5" descr="A picture containing text, boat, old&#10;&#10;Description automatically generated">
            <a:extLst>
              <a:ext uri="{FF2B5EF4-FFF2-40B4-BE49-F238E27FC236}">
                <a16:creationId xmlns:a16="http://schemas.microsoft.com/office/drawing/2014/main" id="{F9515A47-2023-7E56-F455-1AA7FB2F7A7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3807" y="2113195"/>
            <a:ext cx="12372086" cy="4321625"/>
          </a:xfrm>
        </p:spPr>
      </p:pic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E370A29-1095-DC16-5B68-154D4DD06B4F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45214229"/>
              </p:ext>
            </p:extLst>
          </p:nvPr>
        </p:nvGraphicFramePr>
        <p:xfrm>
          <a:off x="7489861" y="107877"/>
          <a:ext cx="4541177" cy="736973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91757">
                  <a:extLst>
                    <a:ext uri="{9D8B030D-6E8A-4147-A177-3AD203B41FA5}">
                      <a16:colId xmlns:a16="http://schemas.microsoft.com/office/drawing/2014/main" val="2053835781"/>
                    </a:ext>
                  </a:extLst>
                </a:gridCol>
                <a:gridCol w="1949420">
                  <a:extLst>
                    <a:ext uri="{9D8B030D-6E8A-4147-A177-3AD203B41FA5}">
                      <a16:colId xmlns:a16="http://schemas.microsoft.com/office/drawing/2014/main" val="1393481938"/>
                    </a:ext>
                  </a:extLst>
                </a:gridCol>
              </a:tblGrid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i="0" u="sng" strike="noStrike" dirty="0">
                          <a:solidFill>
                            <a:schemeClr val="tx1"/>
                          </a:solidFill>
                          <a:effectLst/>
                          <a:latin typeface="Menlo" panose="020B0609030804020204" pitchFamily="49" charset="0"/>
                        </a:rPr>
                        <a:t>Date of WHO URL</a:t>
                      </a: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i="0" u="sng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Days since </a:t>
                      </a:r>
                      <a:r>
                        <a:rPr lang="en-US" sz="1600" b="1" i="0" u="sng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prev</a:t>
                      </a:r>
                      <a:r>
                        <a:rPr lang="en-US" sz="1600" b="1" i="0" u="sng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report</a:t>
                      </a: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3271985169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January 14,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233124880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January 26,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967024296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February 5,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1819111479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February 9,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3328193312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March 2,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solidFill>
                            <a:schemeClr val="tx1"/>
                          </a:solidFill>
                          <a:effectLst/>
                        </a:rPr>
                        <a:t>21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95422728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March 10,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2569754577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March 11,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1806873820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March 23,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433737622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March 30,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1708664651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April 8,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2950270952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April 17,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2279042461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April 21,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4275030942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April 23,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3338154208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May 6,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1458135100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solidFill>
                            <a:schemeClr val="tx1"/>
                          </a:solidFill>
                          <a:effectLst/>
                        </a:rPr>
                        <a:t>May 15, 2009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2738406473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solidFill>
                            <a:schemeClr val="tx1"/>
                          </a:solidFill>
                          <a:effectLst/>
                        </a:rPr>
                        <a:t>May 22, 2009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3410053367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solidFill>
                            <a:schemeClr val="tx1"/>
                          </a:solidFill>
                          <a:effectLst/>
                        </a:rPr>
                        <a:t>May 28, 2009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1113451372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solidFill>
                            <a:schemeClr val="tx1"/>
                          </a:solidFill>
                          <a:effectLst/>
                        </a:rPr>
                        <a:t>June 2, 2009</a:t>
                      </a:r>
                      <a:endParaRPr lang="en-US" sz="1600" b="0" i="0" u="none" strike="noStrike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3454611931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July 1, 2009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1281469672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effectLst/>
                        </a:rPr>
                        <a:t>August 11, 2009</a:t>
                      </a:r>
                      <a:endParaRPr lang="en-US" sz="1600" b="0" i="0" u="none" strike="noStrike" dirty="0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effectLst/>
                        </a:rPr>
                        <a:t>41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475451192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effectLst/>
                        </a:rPr>
                        <a:t>August 31, 2009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effectLst/>
                        </a:rPr>
                        <a:t>20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785566205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effectLst/>
                        </a:rPr>
                        <a:t>September 24, 2009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effectLst/>
                        </a:rPr>
                        <a:t>24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3738780268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effectLst/>
                        </a:rPr>
                        <a:t>November 20, 2009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effectLst/>
                        </a:rPr>
                        <a:t>57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1810207925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effectLst/>
                        </a:rPr>
                        <a:t>November 27, 2009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effectLst/>
                        </a:rPr>
                        <a:t>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1226440990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effectLst/>
                        </a:rPr>
                        <a:t>December 21, 2009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effectLst/>
                        </a:rPr>
                        <a:t>24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3653856744"/>
                  </a:ext>
                </a:extLst>
              </a:tr>
              <a:tr h="272953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>
                          <a:effectLst/>
                        </a:rPr>
                        <a:t>January 28, 2010</a:t>
                      </a:r>
                      <a:endParaRPr lang="en-US" sz="1600" b="0" i="0" u="none" strike="noStrike">
                        <a:solidFill>
                          <a:srgbClr val="090909"/>
                        </a:solidFill>
                        <a:effectLst/>
                        <a:latin typeface="Menlo" panose="020B0609030804020204" pitchFamily="49" charset="0"/>
                      </a:endParaRPr>
                    </a:p>
                  </a:txBody>
                  <a:tcPr marL="4328" marR="4328" marT="432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u="none" strike="noStrike" dirty="0">
                          <a:effectLst/>
                        </a:rPr>
                        <a:t>38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28" marR="4328" marT="4328" marB="0" anchor="b"/>
                </a:tc>
                <a:extLst>
                  <a:ext uri="{0D108BD9-81ED-4DB2-BD59-A6C34878D82A}">
                    <a16:rowId xmlns:a16="http://schemas.microsoft.com/office/drawing/2014/main" val="93975478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E00CC0FC-0A8F-8157-1D13-38585BC6923E}"/>
              </a:ext>
            </a:extLst>
          </p:cNvPr>
          <p:cNvSpPr txBox="1"/>
          <p:nvPr/>
        </p:nvSpPr>
        <p:spPr>
          <a:xfrm>
            <a:off x="5742002" y="2537190"/>
            <a:ext cx="14066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solidFill>
                  <a:schemeClr val="accent1"/>
                </a:solidFill>
              </a:rPr>
              <a:t>ProMED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44841E-DC78-9BB1-F5AD-68FBDE76D947}"/>
              </a:ext>
            </a:extLst>
          </p:cNvPr>
          <p:cNvSpPr txBox="1">
            <a:spLocks/>
          </p:cNvSpPr>
          <p:nvPr/>
        </p:nvSpPr>
        <p:spPr>
          <a:xfrm>
            <a:off x="480818" y="845071"/>
            <a:ext cx="3786948" cy="13960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100" dirty="0"/>
              <a:t>Jan 12: Reuters</a:t>
            </a:r>
            <a:br>
              <a:rPr lang="en-US" sz="3100" dirty="0"/>
            </a:br>
            <a:r>
              <a:rPr lang="en-US" sz="3100" dirty="0"/>
              <a:t>Jan 13: </a:t>
            </a:r>
            <a:r>
              <a:rPr lang="en-US" sz="3100" dirty="0" err="1"/>
              <a:t>ProMED</a:t>
            </a:r>
            <a:br>
              <a:rPr lang="en-US" sz="3100" dirty="0"/>
            </a:br>
            <a:r>
              <a:rPr lang="en-US" sz="3100" dirty="0"/>
              <a:t>Jan 14: WHO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7F364E9-C5E8-7959-5581-0498C2F89FEC}"/>
              </a:ext>
            </a:extLst>
          </p:cNvPr>
          <p:cNvCxnSpPr>
            <a:cxnSpLocks/>
          </p:cNvCxnSpPr>
          <p:nvPr/>
        </p:nvCxnSpPr>
        <p:spPr>
          <a:xfrm>
            <a:off x="2960077" y="1658815"/>
            <a:ext cx="1606786" cy="32779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Content Placeholder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2B64A43-E293-C423-B1D4-00A8A00BF3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1" t="88867" r="29103"/>
          <a:stretch/>
        </p:blipFill>
        <p:spPr>
          <a:xfrm>
            <a:off x="3361846" y="1025052"/>
            <a:ext cx="4849159" cy="113349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0598DC-037E-5A81-4B01-B5F361991AA3}"/>
              </a:ext>
            </a:extLst>
          </p:cNvPr>
          <p:cNvCxnSpPr>
            <a:cxnSpLocks/>
          </p:cNvCxnSpPr>
          <p:nvPr/>
        </p:nvCxnSpPr>
        <p:spPr>
          <a:xfrm flipV="1">
            <a:off x="2620108" y="590219"/>
            <a:ext cx="5832230" cy="1355812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9F6E4FAA-5173-6222-1C87-21847B4BEDF4}"/>
              </a:ext>
            </a:extLst>
          </p:cNvPr>
          <p:cNvSpPr/>
          <p:nvPr/>
        </p:nvSpPr>
        <p:spPr>
          <a:xfrm>
            <a:off x="2098089" y="6313611"/>
            <a:ext cx="5609766" cy="428402"/>
          </a:xfrm>
          <a:prstGeom prst="wedgeRectCallout">
            <a:avLst>
              <a:gd name="adj1" fmla="val 54972"/>
              <a:gd name="adj2" fmla="val -837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19% of 2009 WHO reports mention “Egypt” &amp; “Avian”</a:t>
            </a:r>
          </a:p>
        </p:txBody>
      </p:sp>
    </p:spTree>
    <p:extLst>
      <p:ext uri="{BB962C8B-B14F-4D97-AF65-F5344CB8AC3E}">
        <p14:creationId xmlns:p14="http://schemas.microsoft.com/office/powerpoint/2010/main" val="4248163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CCB05-6805-8A0C-CC32-47C47652C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/ </a:t>
            </a:r>
            <a:r>
              <a:rPr lang="en-US" dirty="0" err="1"/>
              <a:t>ProMED</a:t>
            </a:r>
            <a:r>
              <a:rPr lang="en-US" dirty="0"/>
              <a:t> (Preliminary) 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1955E0-E817-AE24-2C6A-1401E8097F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765"/>
            <a:ext cx="10515600" cy="4628198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ProMED</a:t>
            </a:r>
            <a:r>
              <a:rPr lang="en-US" dirty="0"/>
              <a:t> has more resolution </a:t>
            </a:r>
          </a:p>
          <a:p>
            <a:pPr lvl="1"/>
            <a:r>
              <a:rPr lang="en-US" dirty="0"/>
              <a:t>23x More reports (</a:t>
            </a:r>
            <a:r>
              <a:rPr lang="en-US" dirty="0">
                <a:solidFill>
                  <a:srgbClr val="090909"/>
                </a:solidFill>
                <a:effectLst/>
              </a:rPr>
              <a:t>2384/year vs. 102/year)</a:t>
            </a:r>
            <a:endParaRPr lang="en-US" dirty="0"/>
          </a:p>
          <a:p>
            <a:pPr lvl="1"/>
            <a:r>
              <a:rPr lang="en-US" dirty="0"/>
              <a:t>More content per report</a:t>
            </a:r>
          </a:p>
          <a:p>
            <a:pPr lvl="1"/>
            <a:r>
              <a:rPr lang="en-US" dirty="0"/>
              <a:t>More citations to sources</a:t>
            </a:r>
          </a:p>
          <a:p>
            <a:r>
              <a:rPr lang="en-US" dirty="0"/>
              <a:t>If </a:t>
            </a:r>
            <a:r>
              <a:rPr lang="en-US" i="1" dirty="0"/>
              <a:t>less is more</a:t>
            </a:r>
          </a:p>
          <a:p>
            <a:pPr lvl="1"/>
            <a:r>
              <a:rPr lang="en-US" dirty="0"/>
              <a:t>then WHO is brief and to the point</a:t>
            </a:r>
          </a:p>
          <a:p>
            <a:r>
              <a:rPr lang="en-US" dirty="0"/>
              <a:t>Alternative hypothesis:</a:t>
            </a:r>
          </a:p>
          <a:p>
            <a:pPr lvl="1"/>
            <a:r>
              <a:rPr lang="en-US" i="1" dirty="0"/>
              <a:t>More is more </a:t>
            </a:r>
            <a:r>
              <a:rPr lang="en-US" dirty="0"/>
              <a:t>(but useful to summarize with timelines)</a:t>
            </a:r>
          </a:p>
          <a:p>
            <a:pPr lvl="1"/>
            <a:r>
              <a:rPr lang="en-US" dirty="0"/>
              <a:t>Challenge for Information Retrieval/Summarization:  find the bigger picture</a:t>
            </a:r>
          </a:p>
          <a:p>
            <a:r>
              <a:rPr lang="en-US" dirty="0"/>
              <a:t>Failure to find (so far)</a:t>
            </a:r>
          </a:p>
          <a:p>
            <a:pPr lvl="1"/>
            <a:r>
              <a:rPr lang="en-US" dirty="0"/>
              <a:t>Not prepared to say that WHO is late because of politics</a:t>
            </a:r>
          </a:p>
        </p:txBody>
      </p:sp>
      <p:pic>
        <p:nvPicPr>
          <p:cNvPr id="7" name="Content Placeholder 5" descr="A picture containing text, boat, old&#10;&#10;Description automatically generated">
            <a:extLst>
              <a:ext uri="{FF2B5EF4-FFF2-40B4-BE49-F238E27FC236}">
                <a16:creationId xmlns:a16="http://schemas.microsoft.com/office/drawing/2014/main" id="{CC41ABD1-6A71-5369-A8F9-A4C4FDF82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556" y="2401644"/>
            <a:ext cx="5195945" cy="181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934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FA7BF-03CD-A554-D2C8-A139F617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D721D-ECA1-3FD9-22C4-E75E6DC00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itchFamily="2" charset="2"/>
              <a:buChar char="Ø"/>
            </a:pPr>
            <a:r>
              <a:rPr lang="en-US" b="1" dirty="0"/>
              <a:t>Scale: </a:t>
            </a:r>
            <a:r>
              <a:rPr lang="en-US" b="1" dirty="0" err="1"/>
              <a:t>Bellcore</a:t>
            </a:r>
            <a:r>
              <a:rPr lang="en-US" b="1" dirty="0"/>
              <a:t> Toy Example </a:t>
            </a:r>
            <a:r>
              <a:rPr lang="en-US" b="1" dirty="0">
                <a:sym typeface="Wingdings" pitchFamily="2" charset="2"/>
              </a:rPr>
              <a:t> Semantic Scholar</a:t>
            </a:r>
          </a:p>
          <a:p>
            <a:pPr lvl="1"/>
            <a:r>
              <a:rPr lang="en-US" b="1" dirty="0">
                <a:sym typeface="Wingdings" pitchFamily="2" charset="2"/>
              </a:rPr>
              <a:t>200M documents; 2B citations</a:t>
            </a:r>
          </a:p>
          <a:p>
            <a:r>
              <a:rPr lang="en-US" dirty="0">
                <a:sym typeface="Wingdings" pitchFamily="2" charset="2"/>
              </a:rPr>
              <a:t>Map docs and/or citations  Embedding(s)</a:t>
            </a:r>
          </a:p>
          <a:p>
            <a:pPr lvl="1"/>
            <a:r>
              <a:rPr lang="en-US" dirty="0">
                <a:sym typeface="Wingdings" pitchFamily="2" charset="2"/>
              </a:rPr>
              <a:t>Practical Applications for ANN (Approximate Nearest Neighbors)</a:t>
            </a:r>
          </a:p>
          <a:p>
            <a:pPr lvl="2"/>
            <a:r>
              <a:rPr lang="en-US" dirty="0">
                <a:sym typeface="Wingdings" pitchFamily="2" charset="2"/>
              </a:rPr>
              <a:t>Recommender Systems</a:t>
            </a:r>
          </a:p>
          <a:p>
            <a:pPr lvl="2"/>
            <a:r>
              <a:rPr lang="en-US" dirty="0">
                <a:sym typeface="Wingdings" pitchFamily="2" charset="2"/>
              </a:rPr>
              <a:t>Expertise Finding</a:t>
            </a:r>
          </a:p>
          <a:p>
            <a:pPr lvl="2"/>
            <a:r>
              <a:rPr lang="en-US" dirty="0"/>
              <a:t>What should I read?  Cite?</a:t>
            </a:r>
          </a:p>
          <a:p>
            <a:pPr lvl="2"/>
            <a:r>
              <a:rPr lang="en-US" dirty="0"/>
              <a:t>Who should review what? </a:t>
            </a:r>
          </a:p>
          <a:p>
            <a:pPr lvl="3"/>
            <a:r>
              <a:rPr lang="en-US" dirty="0"/>
              <a:t>Conferences would be better if reviewers were as qualified and as target audience</a:t>
            </a:r>
          </a:p>
          <a:p>
            <a:pPr lvl="3"/>
            <a:r>
              <a:rPr lang="en-US" dirty="0"/>
              <a:t>Why are we using grad students to review papers in areas they know nothing about????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WHO/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ProMed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Application</a:t>
            </a:r>
          </a:p>
          <a:p>
            <a:r>
              <a:rPr lang="en-US" dirty="0"/>
              <a:t>Theoretical Questions</a:t>
            </a:r>
          </a:p>
          <a:p>
            <a:pPr lvl="1"/>
            <a:r>
              <a:rPr lang="en-US" dirty="0"/>
              <a:t>In practice, bigger is better (for deep nets);  Why?</a:t>
            </a:r>
          </a:p>
        </p:txBody>
      </p:sp>
    </p:spTree>
    <p:extLst>
      <p:ext uri="{BB962C8B-B14F-4D97-AF65-F5344CB8AC3E}">
        <p14:creationId xmlns:p14="http://schemas.microsoft.com/office/powerpoint/2010/main" val="215922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642800"/>
          </a:xfrm>
          <a:prstGeom prst="rect">
            <a:avLst/>
          </a:prstGeom>
          <a:solidFill>
            <a:srgbClr val="053E7E"/>
          </a:solidFill>
          <a:ln>
            <a:noFill/>
          </a:ln>
        </p:spPr>
        <p:txBody>
          <a:bodyPr spcFirstLastPara="1" vert="horz" wrap="square" lIns="121900" tIns="60933" rIns="121900" bIns="60933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>
                <a:solidFill>
                  <a:schemeClr val="lt1"/>
                </a:solidFill>
              </a:rPr>
              <a:t>Semantic Scholar: Significant Effort          </a:t>
            </a:r>
            <a:r>
              <a:rPr lang="en" sz="2800" dirty="0">
                <a:solidFill>
                  <a:schemeClr val="lt1"/>
                </a:solidFill>
              </a:rPr>
              <a:t>(source: Dan Weld)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29" name="Google Shape;129;p24" descr="A collage of people&#10;&#10;Description automatically generated with medium confidenc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4247" y="703779"/>
            <a:ext cx="8037200" cy="388876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>
            <a:spLocks noGrp="1"/>
          </p:cNvSpPr>
          <p:nvPr>
            <p:ph type="sldNum" idx="12"/>
          </p:nvPr>
        </p:nvSpPr>
        <p:spPr>
          <a:xfrm>
            <a:off x="11191632" y="4786313"/>
            <a:ext cx="1000369" cy="35718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t" anchorCtr="0">
            <a:noAutofit/>
          </a:bodyPr>
          <a:lstStyle/>
          <a:p>
            <a:pPr algn="l">
              <a:buClr>
                <a:srgbClr val="000000"/>
              </a:buClr>
            </a:pPr>
            <a:fld id="{00000000-1234-1234-1234-123412341234}" type="slidenum">
              <a:rPr lang="en"/>
              <a:pPr algn="l">
                <a:buClr>
                  <a:srgbClr val="000000"/>
                </a:buClr>
              </a:pPr>
              <a:t>17</a:t>
            </a:fld>
            <a:endParaRPr/>
          </a:p>
        </p:txBody>
      </p:sp>
      <p:sp>
        <p:nvSpPr>
          <p:cNvPr id="131" name="Google Shape;131;p24"/>
          <p:cNvSpPr txBox="1"/>
          <p:nvPr/>
        </p:nvSpPr>
        <p:spPr>
          <a:xfrm>
            <a:off x="-266699" y="4657157"/>
            <a:ext cx="6838054" cy="6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 person team; 7 year project</a:t>
            </a:r>
            <a:endParaRPr dirty="0"/>
          </a:p>
        </p:txBody>
      </p:sp>
      <p:sp>
        <p:nvSpPr>
          <p:cNvPr id="132" name="Google Shape;132;p24"/>
          <p:cNvSpPr txBox="1"/>
          <p:nvPr/>
        </p:nvSpPr>
        <p:spPr>
          <a:xfrm>
            <a:off x="269381" y="5219019"/>
            <a:ext cx="5460562" cy="110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ctr"/>
            <a:r>
              <a:rPr lang="en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207M+ papers; </a:t>
            </a:r>
            <a:r>
              <a:rPr lang="en" sz="3200" dirty="0">
                <a:solidFill>
                  <a:schemeClr val="dk1"/>
                </a:solidFill>
                <a:latin typeface="Arial"/>
                <a:cs typeface="Arial"/>
                <a:sym typeface="Arial"/>
              </a:rPr>
              <a:t>2B Citations</a:t>
            </a:r>
            <a:endParaRPr sz="3200" dirty="0"/>
          </a:p>
          <a:p>
            <a:pPr algn="ctr"/>
            <a:r>
              <a:rPr lang="en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8M+ monthly active users</a:t>
            </a:r>
            <a:endParaRPr sz="3200" dirty="0"/>
          </a:p>
        </p:txBody>
      </p:sp>
      <p:graphicFrame>
        <p:nvGraphicFramePr>
          <p:cNvPr id="2" name="Content Placeholder 8">
            <a:extLst>
              <a:ext uri="{FF2B5EF4-FFF2-40B4-BE49-F238E27FC236}">
                <a16:creationId xmlns:a16="http://schemas.microsoft.com/office/drawing/2014/main" id="{10601FD2-2EB9-BD4C-CC0F-76B4FFAF65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5743351"/>
              </p:ext>
            </p:extLst>
          </p:nvPr>
        </p:nvGraphicFramePr>
        <p:xfrm>
          <a:off x="8111447" y="1266248"/>
          <a:ext cx="4080552" cy="55531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5417">
                  <a:extLst>
                    <a:ext uri="{9D8B030D-6E8A-4147-A177-3AD203B41FA5}">
                      <a16:colId xmlns:a16="http://schemas.microsoft.com/office/drawing/2014/main" val="291880047"/>
                    </a:ext>
                  </a:extLst>
                </a:gridCol>
                <a:gridCol w="1939175">
                  <a:extLst>
                    <a:ext uri="{9D8B030D-6E8A-4147-A177-3AD203B41FA5}">
                      <a16:colId xmlns:a16="http://schemas.microsoft.com/office/drawing/2014/main" val="1216799004"/>
                    </a:ext>
                  </a:extLst>
                </a:gridCol>
                <a:gridCol w="1485960">
                  <a:extLst>
                    <a:ext uri="{9D8B030D-6E8A-4147-A177-3AD203B41FA5}">
                      <a16:colId xmlns:a16="http://schemas.microsoft.com/office/drawing/2014/main" val="1815117516"/>
                    </a:ext>
                  </a:extLst>
                </a:gridCol>
              </a:tblGrid>
              <a:tr h="778879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SCALE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SCALE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4000" b="0" i="0" u="sng" strike="noStrike" dirty="0">
                        <a:solidFill>
                          <a:srgbClr val="090909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55076597"/>
                  </a:ext>
                </a:extLst>
              </a:tr>
              <a:tr h="778879">
                <a:tc>
                  <a:txBody>
                    <a:bodyPr/>
                    <a:lstStyle/>
                    <a:p>
                      <a:pPr algn="l" fontAlgn="b"/>
                      <a:endParaRPr lang="en-US" sz="20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Source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Papers</a:t>
                      </a:r>
                      <a:r>
                        <a:rPr lang="en-US" sz="2000" b="1" i="0" u="sng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 (millions)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0586279"/>
                  </a:ext>
                </a:extLst>
              </a:tr>
              <a:tr h="4767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  <a:latin typeface="+mn-lt"/>
                        </a:rPr>
                        <a:t>CorpusId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207.80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3981243"/>
                  </a:ext>
                </a:extLst>
              </a:tr>
              <a:tr h="6581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MAG </a:t>
                      </a:r>
                    </a:p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(Microsoft Academic Graph)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182.18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4626358"/>
                  </a:ext>
                </a:extLst>
              </a:tr>
              <a:tr h="4767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DOI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113.54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54773438"/>
                  </a:ext>
                </a:extLst>
              </a:tr>
              <a:tr h="4767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PubMed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35.03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36269536"/>
                  </a:ext>
                </a:extLst>
              </a:tr>
              <a:tr h="4767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+mn-lt"/>
                        </a:rPr>
                        <a:t>DBLP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6.06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3049483"/>
                  </a:ext>
                </a:extLst>
              </a:tr>
              <a:tr h="4767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  <a:latin typeface="+mn-lt"/>
                        </a:rPr>
                        <a:t>PubMedCentral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4.86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50687115"/>
                  </a:ext>
                </a:extLst>
              </a:tr>
              <a:tr h="4767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+mn-lt"/>
                        </a:rPr>
                        <a:t>ArXiv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2.15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694121"/>
                  </a:ext>
                </a:extLst>
              </a:tr>
              <a:tr h="4767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+mn-lt"/>
                        </a:rPr>
                        <a:t>ACL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90909"/>
                          </a:solidFill>
                          <a:effectLst/>
                          <a:latin typeface="+mn-lt"/>
                        </a:rPr>
                        <a:t>0.08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20798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C729CDE-52EF-BB92-A120-67C409CB0063}"/>
              </a:ext>
            </a:extLst>
          </p:cNvPr>
          <p:cNvSpPr txBox="1"/>
          <p:nvPr/>
        </p:nvSpPr>
        <p:spPr>
          <a:xfrm>
            <a:off x="8111447" y="639169"/>
            <a:ext cx="4080553" cy="80021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dirty="0"/>
              <a:t>Semantic Scholar &gt;&gt; WHO + </a:t>
            </a:r>
            <a:r>
              <a:rPr lang="en-US" dirty="0" err="1"/>
              <a:t>ProMED</a:t>
            </a:r>
            <a:endParaRPr lang="en-US" dirty="0"/>
          </a:p>
          <a:p>
            <a:pPr lvl="1"/>
            <a:r>
              <a:rPr lang="en-US" sz="1400" dirty="0"/>
              <a:t>WHO: 3k URLs (102/year since 1996)</a:t>
            </a:r>
          </a:p>
          <a:p>
            <a:pPr lvl="1"/>
            <a:r>
              <a:rPr lang="en-US" sz="1400" dirty="0" err="1"/>
              <a:t>ProMED</a:t>
            </a:r>
            <a:r>
              <a:rPr lang="en-US" sz="1400" dirty="0"/>
              <a:t>:  </a:t>
            </a:r>
            <a:r>
              <a:rPr lang="en-US" sz="1400" dirty="0">
                <a:solidFill>
                  <a:srgbClr val="090909"/>
                </a:solidFill>
                <a:effectLst/>
              </a:rPr>
              <a:t>65k URLs (2384/year since 1996)</a:t>
            </a:r>
          </a:p>
        </p:txBody>
      </p:sp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94309524-570C-6E3E-C3D9-D8FBDB6587B2}"/>
              </a:ext>
            </a:extLst>
          </p:cNvPr>
          <p:cNvSpPr/>
          <p:nvPr/>
        </p:nvSpPr>
        <p:spPr>
          <a:xfrm>
            <a:off x="6718503" y="5774453"/>
            <a:ext cx="1245796" cy="428402"/>
          </a:xfrm>
          <a:prstGeom prst="wedgeRectCallout">
            <a:avLst>
              <a:gd name="adj1" fmla="val 78287"/>
              <a:gd name="adj2" fmla="val -7116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Full papers</a:t>
            </a:r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FE43E2C9-2D02-914A-67BE-ADF9B5328B3A}"/>
              </a:ext>
            </a:extLst>
          </p:cNvPr>
          <p:cNvSpPr/>
          <p:nvPr/>
        </p:nvSpPr>
        <p:spPr>
          <a:xfrm>
            <a:off x="6718503" y="5774453"/>
            <a:ext cx="1245796" cy="428402"/>
          </a:xfrm>
          <a:prstGeom prst="wedgeRectCallout">
            <a:avLst>
              <a:gd name="adj1" fmla="val 71379"/>
              <a:gd name="adj2" fmla="val 1146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Full papers</a:t>
            </a:r>
          </a:p>
        </p:txBody>
      </p:sp>
      <p:sp>
        <p:nvSpPr>
          <p:cNvPr id="8" name="Rectangular Callout 7">
            <a:extLst>
              <a:ext uri="{FF2B5EF4-FFF2-40B4-BE49-F238E27FC236}">
                <a16:creationId xmlns:a16="http://schemas.microsoft.com/office/drawing/2014/main" id="{92E841DD-969E-2982-8C51-609CA504E7D9}"/>
              </a:ext>
            </a:extLst>
          </p:cNvPr>
          <p:cNvSpPr/>
          <p:nvPr/>
        </p:nvSpPr>
        <p:spPr>
          <a:xfrm>
            <a:off x="6718503" y="5774453"/>
            <a:ext cx="1245796" cy="428402"/>
          </a:xfrm>
          <a:prstGeom prst="wedgeRectCallout">
            <a:avLst>
              <a:gd name="adj1" fmla="val 72674"/>
              <a:gd name="adj2" fmla="val 167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Full papers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C5197-8281-9EF8-AB64-ED0BD7FAB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Scholar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1D09C-765B-B288-6517-5D747CCA2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Bulk access to titles, abstracts, BERT-like embeddings (specter)</a:t>
            </a:r>
          </a:p>
          <a:p>
            <a:r>
              <a:rPr lang="en-US" dirty="0"/>
              <a:t>Bulk access to citation graph G; node2vec(G) </a:t>
            </a:r>
            <a:r>
              <a:rPr lang="en-US" dirty="0">
                <a:sym typeface="Wingdings" pitchFamily="2" charset="2"/>
              </a:rPr>
              <a:t> embedding</a:t>
            </a:r>
          </a:p>
          <a:p>
            <a:r>
              <a:rPr lang="en-US" dirty="0">
                <a:sym typeface="Wingdings" pitchFamily="2" charset="2"/>
              </a:rPr>
              <a:t>Bulk access to citing sentences; BERT(citing </a:t>
            </a:r>
            <a:r>
              <a:rPr lang="en-US" dirty="0" err="1">
                <a:sym typeface="Wingdings" pitchFamily="2" charset="2"/>
              </a:rPr>
              <a:t>sents</a:t>
            </a:r>
            <a:r>
              <a:rPr lang="en-US" dirty="0">
                <a:sym typeface="Wingdings" pitchFamily="2" charset="2"/>
              </a:rPr>
              <a:t>)  embedding</a:t>
            </a:r>
          </a:p>
          <a:p>
            <a:r>
              <a:rPr lang="en-US" dirty="0">
                <a:sym typeface="Wingdings" pitchFamily="2" charset="2"/>
              </a:rPr>
              <a:t>Lots of great data; lots of scale; lots of embeddings</a:t>
            </a:r>
          </a:p>
          <a:p>
            <a:pPr lvl="1"/>
            <a:r>
              <a:rPr lang="en-US" dirty="0">
                <a:sym typeface="Wingdings" pitchFamily="2" charset="2"/>
              </a:rPr>
              <a:t>with different notions of similarity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352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FA7BF-03CD-A554-D2C8-A139F617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D721D-ECA1-3FD9-22C4-E75E6DC00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69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Scale: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Bellcore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Toy Example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sym typeface="Wingdings" pitchFamily="2" charset="2"/>
              </a:rPr>
              <a:t> Semantic Scholar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sym typeface="Wingdings" pitchFamily="2" charset="2"/>
              </a:rPr>
              <a:t>200M documents; 2B citations</a:t>
            </a:r>
          </a:p>
          <a:p>
            <a:r>
              <a:rPr lang="en-US" dirty="0">
                <a:sym typeface="Wingdings" pitchFamily="2" charset="2"/>
              </a:rPr>
              <a:t>Map docs and/or citations  Embedding(s)</a:t>
            </a:r>
          </a:p>
          <a:p>
            <a:pPr lvl="1"/>
            <a:r>
              <a:rPr lang="en-US" dirty="0">
                <a:sym typeface="Wingdings" pitchFamily="2" charset="2"/>
              </a:rPr>
              <a:t>Practical Applications for ANN (Approximate Nearest Neighbors)</a:t>
            </a:r>
          </a:p>
          <a:p>
            <a:pPr lvl="2"/>
            <a:r>
              <a:rPr lang="en-US" dirty="0">
                <a:sym typeface="Wingdings" pitchFamily="2" charset="2"/>
              </a:rPr>
              <a:t>Recommender Systems</a:t>
            </a:r>
          </a:p>
          <a:p>
            <a:pPr lvl="2"/>
            <a:r>
              <a:rPr lang="en-US" dirty="0">
                <a:sym typeface="Wingdings" pitchFamily="2" charset="2"/>
              </a:rPr>
              <a:t>Expertise Finding</a:t>
            </a:r>
          </a:p>
          <a:p>
            <a:pPr lvl="2"/>
            <a:r>
              <a:rPr lang="en-US" dirty="0"/>
              <a:t>What should I read?  Cite?</a:t>
            </a:r>
          </a:p>
          <a:p>
            <a:pPr lvl="2"/>
            <a:r>
              <a:rPr lang="en-US" dirty="0"/>
              <a:t>Who should review what? </a:t>
            </a:r>
          </a:p>
          <a:p>
            <a:pPr lvl="3"/>
            <a:r>
              <a:rPr lang="en-US" dirty="0"/>
              <a:t>Conferences would be better if reviewers were as qualified and as target audience</a:t>
            </a:r>
          </a:p>
          <a:p>
            <a:pPr lvl="3"/>
            <a:r>
              <a:rPr lang="en-US" dirty="0"/>
              <a:t>Why are we using grad students to review papers in areas they know nothing about????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WHO/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ProMed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Application</a:t>
            </a:r>
          </a:p>
          <a:p>
            <a:pPr>
              <a:buFont typeface="Wingdings" pitchFamily="2" charset="2"/>
              <a:buChar char="Ø"/>
            </a:pPr>
            <a:r>
              <a:rPr lang="en-US" b="1" dirty="0"/>
              <a:t>Theoretical Questions</a:t>
            </a:r>
          </a:p>
          <a:p>
            <a:pPr lvl="1"/>
            <a:r>
              <a:rPr lang="en-US" b="1" dirty="0"/>
              <a:t>In practice, bigger is better (for deep nets);  Why?</a:t>
            </a:r>
          </a:p>
        </p:txBody>
      </p:sp>
    </p:spTree>
    <p:extLst>
      <p:ext uri="{BB962C8B-B14F-4D97-AF65-F5344CB8AC3E}">
        <p14:creationId xmlns:p14="http://schemas.microsoft.com/office/powerpoint/2010/main" val="3233477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B3B2551-52AE-E606-C60B-96F34A7CF42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285711" y="1882157"/>
            <a:ext cx="6738928" cy="494780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3A05CE-DED7-D546-00AD-E19E085F8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676" y="129940"/>
            <a:ext cx="10661060" cy="1752217"/>
          </a:xfrm>
        </p:spPr>
        <p:txBody>
          <a:bodyPr>
            <a:normAutofit/>
          </a:bodyPr>
          <a:lstStyle/>
          <a:p>
            <a:r>
              <a:rPr lang="en-US" dirty="0"/>
              <a:t>JSALT is a go!</a:t>
            </a:r>
            <a:br>
              <a:rPr lang="en-US" dirty="0"/>
            </a:br>
            <a:r>
              <a:rPr lang="en-US" sz="2800" b="0" dirty="0">
                <a:solidFill>
                  <a:srgbClr val="333333"/>
                </a:solidFill>
                <a:effectLst/>
                <a:latin typeface="quadon"/>
              </a:rPr>
              <a:t>2023 Jelinek Summer Workshop on Speech and Language Technology</a:t>
            </a:r>
            <a:br>
              <a:rPr lang="en-US" sz="2800" b="0" dirty="0">
                <a:solidFill>
                  <a:srgbClr val="333333"/>
                </a:solidFill>
                <a:effectLst/>
                <a:latin typeface="quadon"/>
              </a:rPr>
            </a:br>
            <a:r>
              <a:rPr lang="en-US" sz="2800" b="0" dirty="0">
                <a:solidFill>
                  <a:srgbClr val="333333"/>
                </a:solidFill>
                <a:effectLst/>
                <a:latin typeface="quadon"/>
                <a:hlinkClick r:id="rId3"/>
              </a:rPr>
              <a:t>https://www.clsp.jhu.edu/2023-jelinek-summer-workshop/</a:t>
            </a:r>
            <a:r>
              <a:rPr lang="en-US" sz="2800" dirty="0">
                <a:solidFill>
                  <a:srgbClr val="333333"/>
                </a:solidFill>
                <a:latin typeface="quadon"/>
              </a:rPr>
              <a:t>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F485B-4422-1B08-F0F8-AFDD174455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0391" y="1882157"/>
            <a:ext cx="6440173" cy="461803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Six weeks in France</a:t>
            </a:r>
          </a:p>
          <a:p>
            <a:r>
              <a:rPr lang="en-US" dirty="0"/>
              <a:t>Collaboration</a:t>
            </a:r>
          </a:p>
          <a:p>
            <a:pPr lvl="1"/>
            <a:r>
              <a:rPr lang="en-US" dirty="0"/>
              <a:t>Northeastern</a:t>
            </a:r>
          </a:p>
          <a:p>
            <a:pPr lvl="1"/>
            <a:r>
              <a:rPr lang="en-US" dirty="0"/>
              <a:t>Allen AI (Semantic Scholar)</a:t>
            </a:r>
          </a:p>
          <a:p>
            <a:pPr lvl="1"/>
            <a:r>
              <a:rPr lang="en-US" dirty="0"/>
              <a:t>UMass Amherst</a:t>
            </a:r>
          </a:p>
          <a:p>
            <a:r>
              <a:rPr lang="en-US" dirty="0"/>
              <a:t>Four Teams</a:t>
            </a:r>
          </a:p>
          <a:p>
            <a:pPr lvl="1"/>
            <a:r>
              <a:rPr lang="en-US" b="0" i="0" u="none" strike="noStrike" dirty="0">
                <a:solidFill>
                  <a:srgbClr val="0079F1"/>
                </a:solidFill>
                <a:effectLst/>
                <a:latin typeface="gentona"/>
                <a:hlinkClick r:id="rId4"/>
              </a:rPr>
              <a:t>Better together: Text + context</a:t>
            </a:r>
            <a:endParaRPr lang="en-US" b="0" i="0" u="none" strike="noStrike" dirty="0">
              <a:solidFill>
                <a:srgbClr val="0079F1"/>
              </a:solidFill>
              <a:effectLst/>
              <a:latin typeface="gentona"/>
            </a:endParaRPr>
          </a:p>
          <a:p>
            <a:pPr lvl="2"/>
            <a:r>
              <a:rPr lang="en-US" dirty="0"/>
              <a:t>Ken Church (Northeastern)</a:t>
            </a:r>
            <a:endParaRPr lang="en-US" b="0" i="0" u="none" strike="noStrike" dirty="0">
              <a:solidFill>
                <a:srgbClr val="0079F1"/>
              </a:solidFill>
              <a:effectLst/>
              <a:latin typeface="gentona"/>
            </a:endParaRPr>
          </a:p>
          <a:p>
            <a:pPr lvl="1"/>
            <a:r>
              <a:rPr lang="en-US" b="0" i="0" u="none" strike="noStrike" dirty="0">
                <a:solidFill>
                  <a:srgbClr val="0079F1"/>
                </a:solidFill>
                <a:effectLst/>
                <a:latin typeface="gentona"/>
                <a:hlinkClick r:id="rId5"/>
              </a:rPr>
              <a:t>Finite state methods with modern neural Architectures for speech applications and beyond</a:t>
            </a:r>
            <a:endParaRPr lang="en-US" b="0" i="0" u="none" strike="noStrike" dirty="0">
              <a:solidFill>
                <a:srgbClr val="0079F1"/>
              </a:solidFill>
              <a:effectLst/>
              <a:latin typeface="gentona"/>
            </a:endParaRPr>
          </a:p>
          <a:p>
            <a:pPr lvl="2"/>
            <a:r>
              <a:rPr lang="en-US" dirty="0"/>
              <a:t>Mike Riley (Google)</a:t>
            </a:r>
            <a:endParaRPr lang="en-US" b="0" i="0" dirty="0">
              <a:solidFill>
                <a:srgbClr val="333333"/>
              </a:solidFill>
              <a:effectLst/>
              <a:latin typeface="gentona"/>
            </a:endParaRPr>
          </a:p>
          <a:p>
            <a:pPr lvl="1"/>
            <a:r>
              <a:rPr lang="en-US" b="0" i="0" u="none" strike="noStrike" dirty="0">
                <a:solidFill>
                  <a:srgbClr val="0079F1"/>
                </a:solidFill>
                <a:effectLst/>
                <a:latin typeface="gentona"/>
                <a:hlinkClick r:id="rId6"/>
              </a:rPr>
              <a:t>Automatic design of conversational models from observation of human-to-human conversation</a:t>
            </a:r>
            <a:endParaRPr lang="en-US" b="0" i="0" dirty="0">
              <a:solidFill>
                <a:srgbClr val="333333"/>
              </a:solidFill>
              <a:effectLst/>
              <a:latin typeface="gentona"/>
            </a:endParaRPr>
          </a:p>
          <a:p>
            <a:pPr lvl="1"/>
            <a:r>
              <a:rPr lang="en-US" b="0" i="0" u="none" strike="noStrike" dirty="0">
                <a:solidFill>
                  <a:srgbClr val="0079F1"/>
                </a:solidFill>
                <a:effectLst/>
                <a:latin typeface="gentona"/>
                <a:hlinkClick r:id="rId7"/>
              </a:rPr>
              <a:t>Interpretability for spoken interactions: how can we use embeddings to explain diarization decisions?</a:t>
            </a:r>
            <a:endParaRPr lang="en-US" b="0" i="0" dirty="0">
              <a:solidFill>
                <a:srgbClr val="333333"/>
              </a:solidFill>
              <a:effectLst/>
              <a:latin typeface="gentona"/>
            </a:endParaRP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4749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CB514FF-61F6-782C-6644-175DF1FC8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Bigger Stretch: </a:t>
            </a:r>
            <a:br>
              <a:rPr lang="en-US" dirty="0"/>
            </a:br>
            <a:r>
              <a:rPr lang="en-US" dirty="0"/>
              <a:t>Theoretical combinations of deep nets &amp; SVD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2A5E36D-4C33-EBDF-B645-B77969692A0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555009" y="1825625"/>
                <a:ext cx="5464791" cy="4351338"/>
              </a:xfrm>
            </p:spPr>
            <p:txBody>
              <a:bodyPr>
                <a:normAutofit fontScale="62500" lnSpcReduction="20000"/>
              </a:bodyPr>
              <a:lstStyle/>
              <a:p>
                <a:r>
                  <a:rPr lang="en-US" dirty="0">
                    <a:sym typeface="Wingdings" pitchFamily="2" charset="2"/>
                  </a:rPr>
                  <a:t>Conjecture: More reps  more understanding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Unified theory of deep nets &amp; SVD</a:t>
                </a:r>
              </a:p>
              <a:p>
                <a:r>
                  <a:rPr lang="en-US" dirty="0"/>
                  <a:t>Compare &amp; contrast: deep nets &amp; SVD</a:t>
                </a:r>
              </a:p>
              <a:p>
                <a:pPr lvl="1"/>
                <a:r>
                  <a:rPr lang="en-US" dirty="0"/>
                  <a:t>BERT: example of deep nets</a:t>
                </a:r>
              </a:p>
              <a:p>
                <a:pPr lvl="1"/>
                <a:r>
                  <a:rPr lang="en-US" dirty="0" err="1"/>
                  <a:t>ProNE</a:t>
                </a:r>
                <a:r>
                  <a:rPr lang="en-US" dirty="0"/>
                  <a:t> (node2vec): based on SVD</a:t>
                </a:r>
              </a:p>
              <a:p>
                <a:pPr lvl="1"/>
                <a:r>
                  <a:rPr lang="en-US" dirty="0"/>
                  <a:t>Both produce (similar) embeddings</a:t>
                </a:r>
              </a:p>
              <a:p>
                <a:r>
                  <a:rPr lang="en-US" dirty="0">
                    <a:sym typeface="Wingdings" pitchFamily="2" charset="2"/>
                  </a:rPr>
                  <a:t>In speech, a spectrogram is just a different representation of wave file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So too, node2vec </a:t>
                </a:r>
                <a:r>
                  <a:rPr lang="en-US" dirty="0" err="1">
                    <a:sym typeface="Wingdings" pitchFamily="2" charset="2"/>
                  </a:rPr>
                  <a:t>emb</a:t>
                </a:r>
                <a:r>
                  <a:rPr lang="en-US" dirty="0">
                    <a:sym typeface="Wingdings" pitchFamily="2" charset="2"/>
                  </a:rPr>
                  <a:t> 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𝑀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) is just a diff rep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𝐺</m:t>
                    </m:r>
                  </m:oMath>
                </a14:m>
                <a:endParaRPr lang="en-US" dirty="0">
                  <a:sym typeface="Wingdings" pitchFamily="2" charset="2"/>
                </a:endParaRPr>
              </a:p>
              <a:p>
                <a:pPr lvl="1"/>
                <a:r>
                  <a:rPr lang="en-US" dirty="0"/>
                  <a:t>Some representations are more convenient than others (depends on what you want to do)</a:t>
                </a:r>
              </a:p>
              <a:p>
                <a:pPr lvl="2"/>
                <a:r>
                  <a:rPr lang="en-US" dirty="0"/>
                  <a:t>Embeddings make it easy to estimate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⁡⁡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is computed from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,</a:t>
                </a:r>
              </a:p>
              <a:p>
                <a:pPr lvl="1"/>
                <a:r>
                  <a:rPr lang="en-US" dirty="0"/>
                  <a:t>then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 may have more parameters than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endParaRPr lang="en-US" dirty="0">
                  <a:sym typeface="Wingdings" pitchFamily="2" charset="2"/>
                </a:endParaRPr>
              </a:p>
              <a:p>
                <a:pPr lvl="1"/>
                <a:r>
                  <a:rPr lang="en-US" dirty="0">
                    <a:sym typeface="Wingdings" pitchFamily="2" charset="2"/>
                  </a:rPr>
                  <a:t>but no more information: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𝐻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𝑀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≤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sym typeface="Wingdings" pitchFamily="2" charset="2"/>
                      </a:rPr>
                      <m:t>𝐻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𝐺</m:t>
                        </m:r>
                      </m:e>
                    </m:d>
                  </m:oMath>
                </a14:m>
                <a:endParaRPr lang="en-US" dirty="0">
                  <a:sym typeface="Wingdings" pitchFamily="2" charset="2"/>
                </a:endParaRPr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22A5E36D-4C33-EBDF-B645-B77969692A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555009" y="1825625"/>
                <a:ext cx="5464791" cy="4351338"/>
              </a:xfrm>
              <a:blipFill>
                <a:blip r:embed="rId2"/>
                <a:stretch>
                  <a:fillRect l="-694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5270AFA-ACF5-BA67-927B-00AB5DFD2C07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825625"/>
                <a:ext cx="5387454" cy="4351338"/>
              </a:xfrm>
            </p:spPr>
            <p:txBody>
              <a:bodyPr>
                <a:normAutofit fontScale="62500" lnSpcReduction="20000"/>
              </a:bodyPr>
              <a:lstStyle/>
              <a:p>
                <a:r>
                  <a:rPr lang="en-US" dirty="0">
                    <a:sym typeface="Wingdings" pitchFamily="2" charset="2"/>
                  </a:rPr>
                  <a:t>In particular, SVD on sparse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increases params</a:t>
                </a:r>
              </a:p>
              <a:p>
                <a:pPr lvl="2"/>
                <a:r>
                  <a:rPr lang="en-US" dirty="0">
                    <a:sym typeface="Wingdings" pitchFamily="2" charset="2"/>
                  </a:rPr>
                  <a:t>but SVD does not create information</a:t>
                </a:r>
                <a:endParaRPr lang="en-US" i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has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𝑁𝐾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 params, m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ore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sym typeface="Wingdings" pitchFamily="2" charset="2"/>
                      </a:rPr>
                      <m:t>(</m:t>
                    </m:r>
                    <m:r>
                      <m:rPr>
                        <m:sty m:val="p"/>
                      </m:rPr>
                      <a:rPr lang="en-US" dirty="0">
                        <a:latin typeface="Cambria Math" panose="02040503050406030204" pitchFamily="18" charset="0"/>
                        <a:sym typeface="Wingdings" pitchFamily="2" charset="2"/>
                      </a:rPr>
                      <m:t>than</m:t>
                    </m:r>
                    <m:r>
                      <a:rPr lang="en-US" dirty="0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  <a:sym typeface="Wingdings" pitchFamily="2" charset="2"/>
                      </a:rPr>
                      <m:t>𝐸</m:t>
                    </m:r>
                    <m:r>
                      <a:rPr lang="en-US" i="1" dirty="0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params)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 lvl="2"/>
                <a:r>
                  <a:rPr lang="en-US" dirty="0">
                    <a:sym typeface="Wingdings" pitchFamily="2" charset="2"/>
                  </a:rPr>
                  <a:t>Since info is not created,</a:t>
                </a:r>
              </a:p>
              <a:p>
                <a:pPr lvl="2"/>
                <a:r>
                  <a:rPr lang="en-US" dirty="0">
                    <a:sym typeface="Wingdings" pitchFamily="2" charset="2"/>
                  </a:rPr>
                  <a:t>Most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𝑁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𝐾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 params must be redundant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Redundancy is easier to see with SVD than deep nets</a:t>
                </a:r>
              </a:p>
              <a:p>
                <a:r>
                  <a:rPr lang="en-US" dirty="0"/>
                  <a:t>With traditional regression, </a:t>
                </a:r>
              </a:p>
              <a:p>
                <a:pPr lvl="2"/>
                <a:r>
                  <a:rPr lang="en-US" dirty="0"/>
                  <a:t>too many params </a:t>
                </a:r>
                <a:r>
                  <a:rPr lang="en-US" dirty="0">
                    <a:sym typeface="Wingdings" pitchFamily="2" charset="2"/>
                  </a:rPr>
                  <a:t> overfitting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But d</a:t>
                </a:r>
                <a:r>
                  <a:rPr lang="en-US" dirty="0"/>
                  <a:t>eep nets thrive on scale: </a:t>
                </a:r>
              </a:p>
              <a:p>
                <a:pPr lvl="2"/>
                <a:r>
                  <a:rPr lang="en-US" dirty="0"/>
                  <a:t>better results with more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more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, etc.  Why?</a:t>
                </a:r>
              </a:p>
              <a:p>
                <a:r>
                  <a:rPr lang="en-US" dirty="0">
                    <a:sym typeface="Wingdings" pitchFamily="2" charset="2"/>
                  </a:rPr>
                  <a:t>Suggestions:</a:t>
                </a:r>
              </a:p>
              <a:p>
                <a:pPr lvl="1"/>
                <a:r>
                  <a:rPr lang="en-US" dirty="0"/>
                  <a:t>Larger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improves estimates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⁡</m:t>
                    </m:r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Easier to see with node2vec (SVD) than deep nets</a:t>
                </a:r>
              </a:p>
              <a:p>
                <a:pPr lvl="2"/>
                <a:r>
                  <a:rPr lang="en-US" dirty="0"/>
                  <a:t>More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>
                    <a:sym typeface="Wingdings" pitchFamily="2" charset="2"/>
                  </a:rPr>
                  <a:t> Less dimension reduction</a:t>
                </a:r>
                <a:endParaRPr lang="en-US" dirty="0"/>
              </a:p>
              <a:p>
                <a:pPr lvl="1"/>
                <a:r>
                  <a:rPr lang="en-US" dirty="0"/>
                  <a:t>Network effects (Metcalfe's law)</a:t>
                </a:r>
              </a:p>
              <a:p>
                <a:pPr lvl="2"/>
                <a:r>
                  <a:rPr lang="en-US" dirty="0"/>
                  <a:t>Larger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makes search easier (not harder)</a:t>
                </a:r>
              </a:p>
              <a:p>
                <a:pPr lvl="2"/>
                <a:r>
                  <a:rPr lang="en-US" dirty="0"/>
                  <a:t>Web search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≫</m:t>
                    </m:r>
                  </m:oMath>
                </a14:m>
                <a:r>
                  <a:rPr lang="en-US" dirty="0"/>
                  <a:t> Enterprise search</a:t>
                </a:r>
              </a:p>
              <a:p>
                <a:pPr lvl="2"/>
                <a:r>
                  <a:rPr lang="en-US" dirty="0"/>
                  <a:t>Easier to see 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dirty="0"/>
                  <a:t> than other representations</a:t>
                </a:r>
              </a:p>
            </p:txBody>
          </p:sp>
        </mc:Choice>
        <mc:Fallback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55270AFA-ACF5-BA67-927B-00AB5DFD2C0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825625"/>
                <a:ext cx="5387454" cy="4351338"/>
              </a:xfrm>
              <a:blipFill>
                <a:blip r:embed="rId3"/>
                <a:stretch>
                  <a:fillRect l="-941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2373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FA7BF-03CD-A554-D2C8-A139F617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/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D721D-ECA1-3FD9-22C4-E75E6DC00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Scale: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Bellcore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Toy Example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sym typeface="Wingdings" pitchFamily="2" charset="2"/>
              </a:rPr>
              <a:t> Semantic Scholar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  <a:sym typeface="Wingdings" pitchFamily="2" charset="2"/>
              </a:rPr>
              <a:t>200M documents; 2B citations</a:t>
            </a:r>
          </a:p>
          <a:p>
            <a:r>
              <a:rPr lang="en-US" dirty="0">
                <a:sym typeface="Wingdings" pitchFamily="2" charset="2"/>
              </a:rPr>
              <a:t>Map docs and/or citations  Embedding(s)</a:t>
            </a:r>
          </a:p>
          <a:p>
            <a:pPr lvl="1"/>
            <a:r>
              <a:rPr lang="en-US" dirty="0">
                <a:sym typeface="Wingdings" pitchFamily="2" charset="2"/>
              </a:rPr>
              <a:t>Practical Applications for ANN (Approximate Nearest Neighbors)</a:t>
            </a:r>
          </a:p>
          <a:p>
            <a:pPr lvl="2"/>
            <a:r>
              <a:rPr lang="en-US" dirty="0">
                <a:sym typeface="Wingdings" pitchFamily="2" charset="2"/>
              </a:rPr>
              <a:t>Recommender Systems</a:t>
            </a:r>
          </a:p>
          <a:p>
            <a:pPr lvl="2"/>
            <a:r>
              <a:rPr lang="en-US" dirty="0">
                <a:sym typeface="Wingdings" pitchFamily="2" charset="2"/>
              </a:rPr>
              <a:t>Expertise Finding</a:t>
            </a:r>
          </a:p>
          <a:p>
            <a:pPr lvl="2"/>
            <a:r>
              <a:rPr lang="en-US" dirty="0"/>
              <a:t>What should I read?  Cite?</a:t>
            </a:r>
          </a:p>
          <a:p>
            <a:pPr lvl="2"/>
            <a:r>
              <a:rPr lang="en-US" dirty="0"/>
              <a:t>Who should review what? </a:t>
            </a:r>
          </a:p>
          <a:p>
            <a:pPr lvl="3"/>
            <a:r>
              <a:rPr lang="en-US" dirty="0"/>
              <a:t>Conferences would be better if reviewers were as qualified and as target audience</a:t>
            </a:r>
          </a:p>
          <a:p>
            <a:pPr lvl="3"/>
            <a:r>
              <a:rPr lang="en-US" dirty="0"/>
              <a:t>Why are we using grad students to review papers in areas they know nothing about????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WHO/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ProMed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Application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Theoretical Questions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 practice, bigger is better (for deep nets);  Why?</a:t>
            </a:r>
          </a:p>
        </p:txBody>
      </p:sp>
    </p:spTree>
    <p:extLst>
      <p:ext uri="{BB962C8B-B14F-4D97-AF65-F5344CB8AC3E}">
        <p14:creationId xmlns:p14="http://schemas.microsoft.com/office/powerpoint/2010/main" val="277811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56BFF-A680-F000-A494-42A0DFCBF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Embeddings (from multiple perspectives)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C9497B6-F6E3-49F9-0E8A-F0FCEA9F4F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Documents,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can be represented as vectors,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𝑣𝑒𝑐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, in many ways: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Bag of words (with and without SVD (singular value decomposition))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BERT (deep net) encoding of first 512-subwords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Node2vec (</a:t>
                </a:r>
                <a:r>
                  <a:rPr lang="en-US" dirty="0" err="1"/>
                  <a:t>ProNE</a:t>
                </a:r>
                <a:r>
                  <a:rPr lang="en-US" dirty="0"/>
                  <a:t>) encoding of citation graph (spectral clustering)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GNNs (graphical neural nets)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BERT (deep net) encoding of citing sentences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𝑠𝑖𝑚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cos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𝑣𝑒𝑐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𝑣𝑒𝑐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Embeddings (vectors) are a convenient representation </a:t>
                </a:r>
              </a:p>
              <a:p>
                <a:pPr lvl="1"/>
                <a:r>
                  <a:rPr lang="en-US" dirty="0"/>
                  <a:t>for computing (many different types of) document similarity</a:t>
                </a:r>
              </a:p>
              <a:p>
                <a:r>
                  <a:rPr lang="en-US" dirty="0"/>
                  <a:t>Convenient </a:t>
                </a:r>
                <a:r>
                  <a:rPr lang="en-US" dirty="0">
                    <a:sym typeface="Wingdings" pitchFamily="2" charset="2"/>
                  </a:rPr>
                  <a:t></a:t>
                </a:r>
                <a:r>
                  <a:rPr lang="en-US" dirty="0"/>
                  <a:t> Supports Approximate Nearest Neighbor (ANN) Search</a:t>
                </a:r>
              </a:p>
              <a:p>
                <a:pPr lvl="1"/>
                <a:r>
                  <a:rPr lang="en-US" dirty="0"/>
                  <a:t>Query is a vector (one or more docs) </a:t>
                </a:r>
                <a:r>
                  <a:rPr lang="en-US" dirty="0">
                    <a:sym typeface="Wingdings" pitchFamily="2" charset="2"/>
                  </a:rPr>
                  <a:t> Result is </a:t>
                </a:r>
                <a:r>
                  <a:rPr lang="en-US" dirty="0" err="1">
                    <a:sym typeface="Wingdings" pitchFamily="2" charset="2"/>
                  </a:rPr>
                  <a:t>nbest</a:t>
                </a:r>
                <a:r>
                  <a:rPr lang="en-US" dirty="0">
                    <a:sym typeface="Wingdings" pitchFamily="2" charset="2"/>
                  </a:rPr>
                  <a:t> list of nearby vectors (docs)</a:t>
                </a:r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C9497B6-F6E3-49F9-0E8A-F0FCEA9F4F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2640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02DCCA2-CDD9-7E0C-7E32-991F75DEB98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02667" y="145536"/>
            <a:ext cx="11707722" cy="6020801"/>
          </a:xfrm>
        </p:spPr>
      </p:pic>
    </p:spTree>
    <p:extLst>
      <p:ext uri="{BB962C8B-B14F-4D97-AF65-F5344CB8AC3E}">
        <p14:creationId xmlns:p14="http://schemas.microsoft.com/office/powerpoint/2010/main" val="601984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682" name="Rectangle 2"/>
          <p:cNvSpPr>
            <a:spLocks noGrp="1" noChangeArrowheads="1"/>
          </p:cNvSpPr>
          <p:nvPr>
            <p:ph type="title"/>
          </p:nvPr>
        </p:nvSpPr>
        <p:spPr>
          <a:xfrm>
            <a:off x="1284972" y="176463"/>
            <a:ext cx="9986210" cy="1143000"/>
          </a:xfrm>
        </p:spPr>
        <p:txBody>
          <a:bodyPr>
            <a:noAutofit/>
          </a:bodyPr>
          <a:lstStyle/>
          <a:p>
            <a:r>
              <a:rPr lang="en-US" dirty="0" err="1">
                <a:ea typeface="Times New Roman" charset="0"/>
                <a:cs typeface="Times New Roman" charset="0"/>
              </a:rPr>
              <a:t>Bellcore’s</a:t>
            </a:r>
            <a:r>
              <a:rPr lang="en-US" dirty="0">
                <a:ea typeface="Times New Roman" charset="0"/>
                <a:cs typeface="Times New Roman" charset="0"/>
              </a:rPr>
              <a:t> Example: Bag of Words + SVD</a:t>
            </a:r>
            <a:br>
              <a:rPr lang="en-US" sz="3600" dirty="0">
                <a:ea typeface="Times New Roman" charset="0"/>
                <a:cs typeface="Times New Roman" charset="0"/>
              </a:rPr>
            </a:br>
            <a:r>
              <a:rPr lang="en-US" sz="2400" dirty="0">
                <a:ea typeface="Times New Roman" charset="0"/>
                <a:cs typeface="Times New Roman" charset="0"/>
                <a:hlinkClick r:id="rId2"/>
              </a:rPr>
              <a:t>http://wordvec.colorado.edu/papers/Deerwester_1990.pdf</a:t>
            </a:r>
            <a:r>
              <a:rPr lang="en-US" sz="2400" dirty="0">
                <a:ea typeface="Times New Roman" charset="0"/>
                <a:cs typeface="Times New Roman" charset="0"/>
              </a:rPr>
              <a:t> </a:t>
            </a:r>
            <a:endParaRPr lang="en-US" sz="3600" dirty="0"/>
          </a:p>
        </p:txBody>
      </p:sp>
      <p:sp>
        <p:nvSpPr>
          <p:cNvPr id="967683" name="Text Box 3"/>
          <p:cNvSpPr txBox="1">
            <a:spLocks noChangeArrowheads="1"/>
          </p:cNvSpPr>
          <p:nvPr/>
        </p:nvSpPr>
        <p:spPr bwMode="auto">
          <a:xfrm>
            <a:off x="1676400" y="1524001"/>
            <a:ext cx="8915400" cy="41549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688975" indent="-688975">
              <a:spcBef>
                <a:spcPct val="50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c1	Human machine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interface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for Lab ABC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computer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applications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c2	A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survey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 user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opinion of computer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 response time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c3	The EPS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user interface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management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c4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human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system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engineering testing of EPS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 c5	Relation of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user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-perceived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response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time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to error measurement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m1	The generation of random, binary, unordered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m2	The intersection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of paths in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m3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 minors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IV: Widths of 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trees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and well-quasi-ordering</a:t>
            </a:r>
          </a:p>
          <a:p>
            <a:pPr marL="688975" indent="-688975">
              <a:spcBef>
                <a:spcPct val="2500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m4	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Graph minors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: A</a:t>
            </a:r>
            <a:r>
              <a:rPr lang="en-US" sz="2400" i="1" dirty="0">
                <a:latin typeface="Times New Roman" charset="0"/>
                <a:ea typeface="Times New Roman" charset="0"/>
                <a:cs typeface="Times New Roman" charset="0"/>
              </a:rPr>
              <a:t> survey</a:t>
            </a:r>
            <a:endParaRPr lang="en-US" sz="2400" dirty="0">
              <a:latin typeface="Times New Roman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752600" y="3886200"/>
            <a:ext cx="8458200" cy="158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cture 16.png"/>
          <p:cNvPicPr>
            <a:picLocks noChangeAspect="1"/>
          </p:cNvPicPr>
          <p:nvPr/>
        </p:nvPicPr>
        <p:blipFill>
          <a:blip r:embed="rId2"/>
          <a:srcRect l="25833" t="18000" r="28333" b="18000"/>
          <a:stretch>
            <a:fillRect/>
          </a:stretch>
        </p:blipFill>
        <p:spPr>
          <a:xfrm>
            <a:off x="2667000" y="838200"/>
            <a:ext cx="6858000" cy="59851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dirty="0"/>
              <a:t>Term by Document Matrix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524000" y="4953000"/>
            <a:ext cx="9448800" cy="158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16200000" flipV="1">
            <a:off x="2708767" y="3998422"/>
            <a:ext cx="5710844" cy="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524000" y="5334000"/>
            <a:ext cx="9448800" cy="1588"/>
          </a:xfrm>
          <a:prstGeom prst="line">
            <a:avLst/>
          </a:prstGeom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 Reduction in 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/>
              <a:t>"</a:t>
            </a:r>
            <a:r>
              <a:rPr lang="en-US" dirty="0" err="1"/>
              <a:t>bellcore</a:t>
            </a:r>
            <a:r>
              <a:rPr lang="en-US" dirty="0"/>
              <a:t>"&lt;-</a:t>
            </a:r>
          </a:p>
          <a:p>
            <a:pPr>
              <a:buNone/>
            </a:pPr>
            <a:r>
              <a:rPr lang="en-US" dirty="0"/>
              <a:t>structure(.Data = c(1, 1, 1, 0, 0, 0, 0, 0, 0, 0, 0, 0, 0, 0, 1, 1, 1, 1,</a:t>
            </a:r>
          </a:p>
          <a:p>
            <a:pPr>
              <a:buNone/>
            </a:pPr>
            <a:r>
              <a:rPr lang="en-US" dirty="0"/>
              <a:t>1, 0, 1, 0, 0, 0, 0, 1, 0, 1, 1, 0, 0, 1, 0, 0, 0, 0, 1, 0, 0, 0, 2, 0,</a:t>
            </a:r>
          </a:p>
          <a:p>
            <a:pPr>
              <a:buNone/>
            </a:pPr>
            <a:r>
              <a:rPr lang="en-US" dirty="0"/>
              <a:t>0, 1, 0, 0, 0, 0, 0, 0, 0, 1, 0, 1, 1, 0, 0, 0, 0, 0, 0, 0, 0, 0, 0,</a:t>
            </a:r>
          </a:p>
          <a:p>
            <a:pPr>
              <a:buNone/>
            </a:pPr>
            <a:r>
              <a:rPr lang="en-US" dirty="0"/>
              <a:t>0, 0, 0, 0, 1, 0, 0, 0, 0, 0, 0, 0, 0, 0, 0, 0, 1, 1, 0, 0, 0, 0, 0,</a:t>
            </a:r>
          </a:p>
          <a:p>
            <a:pPr>
              <a:buNone/>
            </a:pPr>
            <a:r>
              <a:rPr lang="en-US" dirty="0"/>
              <a:t>0, 0, 0, 0, 0, 1, 1, 1, 0, 0, 0, 0, 0, 0, 0, 0, 1, 0, 1, 1), </a:t>
            </a:r>
          </a:p>
          <a:p>
            <a:pPr>
              <a:buNone/>
            </a:pPr>
            <a:r>
              <a:rPr lang="en-US" dirty="0"/>
              <a:t>.Dim = c(12, 9), </a:t>
            </a:r>
          </a:p>
          <a:p>
            <a:pPr>
              <a:buNone/>
            </a:pPr>
            <a:r>
              <a:rPr lang="en-US" dirty="0"/>
              <a:t>.</a:t>
            </a:r>
            <a:r>
              <a:rPr lang="en-US" dirty="0" err="1"/>
              <a:t>Dimnames</a:t>
            </a:r>
            <a:r>
              <a:rPr lang="en-US" dirty="0"/>
              <a:t> = list(c("human", "interface", "computer", "user",</a:t>
            </a:r>
          </a:p>
          <a:p>
            <a:pPr>
              <a:buNone/>
            </a:pPr>
            <a:r>
              <a:rPr lang="en-US" dirty="0"/>
              <a:t>"system", "response", "time", "EPS", "survey", "trees", "graph",</a:t>
            </a:r>
          </a:p>
          <a:p>
            <a:pPr>
              <a:buNone/>
            </a:pPr>
            <a:r>
              <a:rPr lang="en-US" dirty="0"/>
              <a:t>"minors"), </a:t>
            </a:r>
          </a:p>
          <a:p>
            <a:pPr>
              <a:buNone/>
            </a:pPr>
            <a:r>
              <a:rPr lang="en-US" dirty="0"/>
              <a:t>c("c1", "c2", "c3", "c4", "c5", "m1", "m2", "m3", "m4")))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46F429-F015-77B3-E3F8-503FD42762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>
              <a:buNone/>
            </a:pPr>
            <a:r>
              <a:rPr lang="en-US" dirty="0"/>
              <a:t>b = </a:t>
            </a:r>
            <a:r>
              <a:rPr lang="en-US" dirty="0" err="1"/>
              <a:t>svd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b2 = </a:t>
            </a:r>
            <a:r>
              <a:rPr lang="en-US" dirty="0" err="1"/>
              <a:t>b$u</a:t>
            </a:r>
            <a:r>
              <a:rPr lang="en-US" dirty="0"/>
              <a:t>[,1:2] %*% </a:t>
            </a:r>
            <a:r>
              <a:rPr lang="en-US" dirty="0" err="1"/>
              <a:t>diag</a:t>
            </a:r>
            <a:r>
              <a:rPr lang="en-US" dirty="0"/>
              <a:t>(</a:t>
            </a:r>
            <a:r>
              <a:rPr lang="en-US" dirty="0" err="1"/>
              <a:t>b$d</a:t>
            </a:r>
            <a:r>
              <a:rPr lang="en-US" dirty="0"/>
              <a:t>[1:2]) %*% t(</a:t>
            </a:r>
            <a:r>
              <a:rPr lang="en-US" dirty="0" err="1"/>
              <a:t>b$v</a:t>
            </a:r>
            <a:r>
              <a:rPr lang="en-US" dirty="0"/>
              <a:t>[,1:2])</a:t>
            </a:r>
          </a:p>
          <a:p>
            <a:pPr>
              <a:buNone/>
            </a:pPr>
            <a:r>
              <a:rPr lang="en-US" dirty="0" err="1"/>
              <a:t>dimnames</a:t>
            </a:r>
            <a:r>
              <a:rPr lang="en-US" dirty="0"/>
              <a:t>(b2) = </a:t>
            </a:r>
            <a:r>
              <a:rPr lang="en-US" dirty="0" err="1"/>
              <a:t>dimnames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par(</a:t>
            </a:r>
            <a:r>
              <a:rPr lang="en-US" dirty="0" err="1"/>
              <a:t>mfrow</a:t>
            </a:r>
            <a:r>
              <a:rPr lang="en-US" dirty="0"/>
              <a:t>=c(2,2))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</a:t>
            </a:r>
            <a:r>
              <a:rPr lang="en-US" dirty="0" err="1"/>
              <a:t>bellcore</a:t>
            </a:r>
            <a:r>
              <a:rPr lang="en-US" dirty="0"/>
              <a:t>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(t(</a:t>
            </a:r>
            <a:r>
              <a:rPr lang="en-US" dirty="0" err="1"/>
              <a:t>bellcore</a:t>
            </a:r>
            <a:r>
              <a:rPr lang="en-US" dirty="0"/>
              <a:t>)))))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(b2))))</a:t>
            </a:r>
          </a:p>
          <a:p>
            <a:pPr>
              <a:buNone/>
            </a:pPr>
            <a:r>
              <a:rPr lang="en-US" dirty="0"/>
              <a:t>plot(</a:t>
            </a:r>
            <a:r>
              <a:rPr lang="en-US" dirty="0" err="1"/>
              <a:t>hclust</a:t>
            </a:r>
            <a:r>
              <a:rPr lang="en-US" dirty="0"/>
              <a:t>(</a:t>
            </a:r>
            <a:r>
              <a:rPr lang="en-US" dirty="0" err="1"/>
              <a:t>as.dist</a:t>
            </a:r>
            <a:r>
              <a:rPr lang="en-US" dirty="0"/>
              <a:t>(-</a:t>
            </a:r>
            <a:r>
              <a:rPr lang="en-US" dirty="0" err="1"/>
              <a:t>cor</a:t>
            </a:r>
            <a:r>
              <a:rPr lang="en-US" dirty="0"/>
              <a:t>(t(b2)))))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mc:AlternateContent xmlns:mc="http://schemas.openxmlformats.org/markup-compatibility/2006">
          <mc:Choice xmlns="" xmlns:mv="urn:schemas-microsoft-com:mac:vml" xmlns:ma="http://schemas.microsoft.com/office/mac/drawingml/2008/main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4130956" y="268821"/>
            <a:ext cx="7928009" cy="5662864"/>
          </a:xfrm>
          <a:prstGeom prst="rect">
            <a:avLst/>
          </a:prstGeom>
        </p:spPr>
      </p:pic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CAB189C-745C-255D-E4D7-F0041B8F910B}"/>
              </a:ext>
            </a:extLst>
          </p:cNvPr>
          <p:cNvSpPr txBox="1">
            <a:spLocks/>
          </p:cNvSpPr>
          <p:nvPr/>
        </p:nvSpPr>
        <p:spPr>
          <a:xfrm>
            <a:off x="313623" y="208581"/>
            <a:ext cx="3954378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b = </a:t>
            </a:r>
            <a:r>
              <a:rPr lang="en-US" sz="1400" dirty="0" err="1"/>
              <a:t>svd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b2 = </a:t>
            </a:r>
            <a:r>
              <a:rPr lang="en-US" sz="1400" dirty="0" err="1"/>
              <a:t>b$u</a:t>
            </a:r>
            <a:r>
              <a:rPr lang="en-US" sz="1400" dirty="0"/>
              <a:t>[,1:2] %*% </a:t>
            </a:r>
            <a:r>
              <a:rPr lang="en-US" sz="1400" dirty="0" err="1"/>
              <a:t>diag</a:t>
            </a:r>
            <a:r>
              <a:rPr lang="en-US" sz="1400" dirty="0"/>
              <a:t>(</a:t>
            </a:r>
            <a:r>
              <a:rPr lang="en-US" sz="1400" dirty="0" err="1"/>
              <a:t>b$d</a:t>
            </a:r>
            <a:r>
              <a:rPr lang="en-US" sz="1400" dirty="0"/>
              <a:t>[1:2]) %*% t(</a:t>
            </a:r>
            <a:r>
              <a:rPr lang="en-US" sz="1400" dirty="0" err="1"/>
              <a:t>b$v</a:t>
            </a:r>
            <a:r>
              <a:rPr lang="en-US" sz="1400" dirty="0"/>
              <a:t>[,1:2])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 err="1"/>
              <a:t>dimnames</a:t>
            </a:r>
            <a:r>
              <a:rPr lang="en-US" sz="1400" dirty="0"/>
              <a:t>(b2) = </a:t>
            </a:r>
            <a:r>
              <a:rPr lang="en-US" sz="1400" dirty="0" err="1"/>
              <a:t>dimnames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par(</a:t>
            </a:r>
            <a:r>
              <a:rPr lang="en-US" sz="1400" dirty="0" err="1"/>
              <a:t>mfrow</a:t>
            </a:r>
            <a:r>
              <a:rPr lang="en-US" sz="1400" dirty="0"/>
              <a:t>=c(2,2))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</a:t>
            </a:r>
            <a:r>
              <a:rPr lang="en-US" sz="1400" dirty="0" err="1"/>
              <a:t>bellcore</a:t>
            </a:r>
            <a:r>
              <a:rPr lang="en-US" sz="1400" dirty="0"/>
              <a:t>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(t(</a:t>
            </a:r>
            <a:r>
              <a:rPr lang="en-US" sz="1400" dirty="0" err="1"/>
              <a:t>bellcore</a:t>
            </a:r>
            <a:r>
              <a:rPr lang="en-US" sz="1400" dirty="0"/>
              <a:t>)))))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(b2))))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400" dirty="0"/>
              <a:t>plot(</a:t>
            </a:r>
            <a:r>
              <a:rPr lang="en-US" sz="1400" dirty="0" err="1"/>
              <a:t>hclust</a:t>
            </a:r>
            <a:r>
              <a:rPr lang="en-US" sz="1400" dirty="0"/>
              <a:t>(</a:t>
            </a:r>
            <a:r>
              <a:rPr lang="en-US" sz="1400" dirty="0" err="1"/>
              <a:t>as.dist</a:t>
            </a:r>
            <a:r>
              <a:rPr lang="en-US" sz="1400" dirty="0"/>
              <a:t>(-</a:t>
            </a:r>
            <a:r>
              <a:rPr lang="en-US" sz="1400" dirty="0" err="1"/>
              <a:t>cor</a:t>
            </a:r>
            <a:r>
              <a:rPr lang="en-US" sz="1400" dirty="0"/>
              <a:t>(t(b2)))))</a:t>
            </a:r>
          </a:p>
        </p:txBody>
      </p:sp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EFDA0A31-3117-B627-8674-ED8AC9B44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73" y="3178628"/>
            <a:ext cx="3749505" cy="321626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C213062-231D-CFA0-9CCF-E4089E24C3DC}"/>
              </a:ext>
            </a:extLst>
          </p:cNvPr>
          <p:cNvCxnSpPr>
            <a:cxnSpLocks/>
          </p:cNvCxnSpPr>
          <p:nvPr/>
        </p:nvCxnSpPr>
        <p:spPr>
          <a:xfrm flipV="1">
            <a:off x="6146576" y="3624943"/>
            <a:ext cx="0" cy="14817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ED199DC-E2D9-B936-E183-0C89704673D5}"/>
              </a:ext>
            </a:extLst>
          </p:cNvPr>
          <p:cNvCxnSpPr>
            <a:cxnSpLocks/>
          </p:cNvCxnSpPr>
          <p:nvPr/>
        </p:nvCxnSpPr>
        <p:spPr>
          <a:xfrm flipV="1">
            <a:off x="10702247" y="3624943"/>
            <a:ext cx="0" cy="148174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3826" name="Picture 2"/>
          <p:cNvPicPr>
            <a:picLocks noChangeAspect="1" noChangeArrowheads="1"/>
          </p:cNvPicPr>
          <p:nvPr/>
        </p:nvPicPr>
        <p:blipFill>
          <a:blip r:embed="rId2"/>
          <a:srcRect l="11774" t="16058" r="4236" b="4770"/>
          <a:stretch>
            <a:fillRect/>
          </a:stretch>
        </p:blipFill>
        <p:spPr bwMode="auto">
          <a:xfrm>
            <a:off x="1752600" y="381000"/>
            <a:ext cx="8153400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73831" name="Oval 7"/>
          <p:cNvSpPr>
            <a:spLocks noChangeArrowheads="1"/>
          </p:cNvSpPr>
          <p:nvPr/>
        </p:nvSpPr>
        <p:spPr bwMode="auto">
          <a:xfrm>
            <a:off x="5181600" y="3810000"/>
            <a:ext cx="152400" cy="152400"/>
          </a:xfrm>
          <a:prstGeom prst="ellipse">
            <a:avLst/>
          </a:prstGeom>
          <a:solidFill>
            <a:srgbClr val="0000CC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3833" name="Text Box 9"/>
          <p:cNvSpPr txBox="1">
            <a:spLocks noChangeArrowheads="1"/>
          </p:cNvSpPr>
          <p:nvPr/>
        </p:nvSpPr>
        <p:spPr bwMode="auto">
          <a:xfrm>
            <a:off x="1778000" y="4019551"/>
            <a:ext cx="3124200" cy="1615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•   term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   document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    query</a:t>
            </a:r>
          </a:p>
          <a:p>
            <a:pPr>
              <a:spcBef>
                <a:spcPct val="50000"/>
              </a:spcBef>
            </a:pPr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---  cosine &gt; 0.9</a:t>
            </a:r>
            <a:endParaRPr lang="en-US">
              <a:latin typeface="Times New Roman" charset="0"/>
            </a:endParaRPr>
          </a:p>
        </p:txBody>
      </p:sp>
      <p:sp>
        <p:nvSpPr>
          <p:cNvPr id="973834" name="Oval 10"/>
          <p:cNvSpPr>
            <a:spLocks noChangeArrowheads="1"/>
          </p:cNvSpPr>
          <p:nvPr/>
        </p:nvSpPr>
        <p:spPr bwMode="auto">
          <a:xfrm>
            <a:off x="1901825" y="5310188"/>
            <a:ext cx="152400" cy="152400"/>
          </a:xfrm>
          <a:prstGeom prst="ellipse">
            <a:avLst/>
          </a:prstGeom>
          <a:solidFill>
            <a:srgbClr val="0000CC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3835" name="Rectangle 11"/>
          <p:cNvSpPr>
            <a:spLocks noChangeArrowheads="1"/>
          </p:cNvSpPr>
          <p:nvPr/>
        </p:nvSpPr>
        <p:spPr bwMode="auto">
          <a:xfrm>
            <a:off x="1900238" y="4797426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6" name="Rectangle 12"/>
          <p:cNvSpPr>
            <a:spLocks noChangeArrowheads="1"/>
          </p:cNvSpPr>
          <p:nvPr/>
        </p:nvSpPr>
        <p:spPr bwMode="auto">
          <a:xfrm>
            <a:off x="4962526" y="7731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7" name="Rectangle 13"/>
          <p:cNvSpPr>
            <a:spLocks noChangeArrowheads="1"/>
          </p:cNvSpPr>
          <p:nvPr/>
        </p:nvSpPr>
        <p:spPr bwMode="auto">
          <a:xfrm>
            <a:off x="5305426" y="119856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8" name="Rectangle 14"/>
          <p:cNvSpPr>
            <a:spLocks noChangeArrowheads="1"/>
          </p:cNvSpPr>
          <p:nvPr/>
        </p:nvSpPr>
        <p:spPr bwMode="auto">
          <a:xfrm>
            <a:off x="4910138" y="165100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39" name="Rectangle 15"/>
          <p:cNvSpPr>
            <a:spLocks noChangeArrowheads="1"/>
          </p:cNvSpPr>
          <p:nvPr/>
        </p:nvSpPr>
        <p:spPr bwMode="auto">
          <a:xfrm>
            <a:off x="4852988" y="283845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0" name="Rectangle 16"/>
          <p:cNvSpPr>
            <a:spLocks noChangeArrowheads="1"/>
          </p:cNvSpPr>
          <p:nvPr/>
        </p:nvSpPr>
        <p:spPr bwMode="auto">
          <a:xfrm>
            <a:off x="6477001" y="3276601"/>
            <a:ext cx="74613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1" name="Rectangle 17"/>
          <p:cNvSpPr>
            <a:spLocks noChangeArrowheads="1"/>
          </p:cNvSpPr>
          <p:nvPr/>
        </p:nvSpPr>
        <p:spPr bwMode="auto">
          <a:xfrm>
            <a:off x="5992813" y="4044951"/>
            <a:ext cx="74612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2" name="Rectangle 18"/>
          <p:cNvSpPr>
            <a:spLocks noChangeArrowheads="1"/>
          </p:cNvSpPr>
          <p:nvPr/>
        </p:nvSpPr>
        <p:spPr bwMode="auto">
          <a:xfrm>
            <a:off x="7543801" y="4391026"/>
            <a:ext cx="74613" cy="74613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3" name="Rectangle 19"/>
          <p:cNvSpPr>
            <a:spLocks noChangeArrowheads="1"/>
          </p:cNvSpPr>
          <p:nvPr/>
        </p:nvSpPr>
        <p:spPr bwMode="auto">
          <a:xfrm>
            <a:off x="8020051" y="49133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4" name="Rectangle 20"/>
          <p:cNvSpPr>
            <a:spLocks noChangeArrowheads="1"/>
          </p:cNvSpPr>
          <p:nvPr/>
        </p:nvSpPr>
        <p:spPr bwMode="auto">
          <a:xfrm>
            <a:off x="8388351" y="2970213"/>
            <a:ext cx="74613" cy="74612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0000"/>
              </a:solidFill>
              <a:latin typeface="Times New Roman" charset="0"/>
            </a:endParaRPr>
          </a:p>
        </p:txBody>
      </p:sp>
      <p:sp>
        <p:nvSpPr>
          <p:cNvPr id="973845" name="Text Box 21"/>
          <p:cNvSpPr txBox="1">
            <a:spLocks noChangeArrowheads="1"/>
          </p:cNvSpPr>
          <p:nvPr/>
        </p:nvSpPr>
        <p:spPr bwMode="auto">
          <a:xfrm>
            <a:off x="2514600" y="1600201"/>
            <a:ext cx="20574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  <a:latin typeface="Times New Roman" charset="0"/>
              </a:rPr>
              <a:t>Latent concept vector space</a:t>
            </a:r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4642</TotalTime>
  <Words>2239</Words>
  <Application>Microsoft Macintosh PowerPoint</Application>
  <PresentationFormat>Widescreen</PresentationFormat>
  <Paragraphs>306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gentona</vt:lpstr>
      <vt:lpstr>Menlo</vt:lpstr>
      <vt:lpstr>quadon</vt:lpstr>
      <vt:lpstr>Times New Roman</vt:lpstr>
      <vt:lpstr>Wingdings</vt:lpstr>
      <vt:lpstr>Office Theme</vt:lpstr>
      <vt:lpstr>IR 3.0</vt:lpstr>
      <vt:lpstr>JSALT is a go! 2023 Jelinek Summer Workshop on Speech and Language Technology https://www.clsp.jhu.edu/2023-jelinek-summer-workshop/ </vt:lpstr>
      <vt:lpstr>Embeddings (from multiple perspectives)</vt:lpstr>
      <vt:lpstr>PowerPoint Presentation</vt:lpstr>
      <vt:lpstr>Bellcore’s Example: Bag of Words + SVD http://wordvec.colorado.edu/papers/Deerwester_1990.pdf </vt:lpstr>
      <vt:lpstr>Term by Document Matrix</vt:lpstr>
      <vt:lpstr>Dimension Reduction in R</vt:lpstr>
      <vt:lpstr>PowerPoint Presentation</vt:lpstr>
      <vt:lpstr>PowerPoint Presentation</vt:lpstr>
      <vt:lpstr>Embeddings (from multiple perspectives)</vt:lpstr>
      <vt:lpstr>Agenda</vt:lpstr>
      <vt:lpstr>WHO/ProMed Application (Is Freeware &gt;&gt; Legit/Official/$$$ ?)</vt:lpstr>
      <vt:lpstr>Challenge: Hall of Mirrors (too many matches)  Jan 12: Reuters  Jan 13: ProMED Jan 14: WHO</vt:lpstr>
      <vt:lpstr>URLs about Egypt &amp; Avian Flu</vt:lpstr>
      <vt:lpstr>WHO / ProMED (Preliminary) Results</vt:lpstr>
      <vt:lpstr>Agenda</vt:lpstr>
      <vt:lpstr>Semantic Scholar: Significant Effort          (source: Dan Weld)</vt:lpstr>
      <vt:lpstr>Semantic Scholar API</vt:lpstr>
      <vt:lpstr>Agenda</vt:lpstr>
      <vt:lpstr>Bigger Stretch:  Theoretical combinations of deep nets &amp; SVD</vt:lpstr>
      <vt:lpstr>Agenda / 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 3.0</dc:title>
  <dc:creator>Kenneth Church</dc:creator>
  <cp:lastModifiedBy>Kenneth Church</cp:lastModifiedBy>
  <cp:revision>32</cp:revision>
  <dcterms:created xsi:type="dcterms:W3CDTF">2023-02-17T18:26:06Z</dcterms:created>
  <dcterms:modified xsi:type="dcterms:W3CDTF">2023-02-21T18:47:04Z</dcterms:modified>
</cp:coreProperties>
</file>

<file path=docProps/thumbnail.jpeg>
</file>